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11" r:id="rId5"/>
  </p:sldMasterIdLst>
  <p:notesMasterIdLst>
    <p:notesMasterId r:id="rId56"/>
  </p:notesMasterIdLst>
  <p:handoutMasterIdLst>
    <p:handoutMasterId r:id="rId57"/>
  </p:handoutMasterIdLst>
  <p:sldIdLst>
    <p:sldId id="327" r:id="rId6"/>
    <p:sldId id="339" r:id="rId7"/>
    <p:sldId id="340" r:id="rId8"/>
    <p:sldId id="341" r:id="rId9"/>
    <p:sldId id="298" r:id="rId10"/>
    <p:sldId id="343" r:id="rId11"/>
    <p:sldId id="299" r:id="rId12"/>
    <p:sldId id="342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5" r:id="rId22"/>
    <p:sldId id="336" r:id="rId23"/>
    <p:sldId id="337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38" r:id="rId45"/>
    <p:sldId id="319" r:id="rId46"/>
    <p:sldId id="321" r:id="rId47"/>
    <p:sldId id="322" r:id="rId48"/>
    <p:sldId id="323" r:id="rId49"/>
    <p:sldId id="324" r:id="rId50"/>
    <p:sldId id="288" r:id="rId51"/>
    <p:sldId id="289" r:id="rId52"/>
    <p:sldId id="320" r:id="rId53"/>
    <p:sldId id="274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F2F4F8"/>
    <a:srgbClr val="0948CB"/>
    <a:srgbClr val="0B49CB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3552" autoAdjust="0"/>
  </p:normalViewPr>
  <p:slideViewPr>
    <p:cSldViewPr snapToGrid="0" snapToObjects="1">
      <p:cViewPr>
        <p:scale>
          <a:sx n="66" d="100"/>
          <a:sy n="66" d="100"/>
        </p:scale>
        <p:origin x="76" y="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B5308-B83D-425F-8290-604180C5FEE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00CFFD3-2EA4-42B4-B1CA-BC30B0827DE4}">
      <dgm:prSet/>
      <dgm:spPr/>
      <dgm:t>
        <a:bodyPr/>
        <a:lstStyle/>
        <a:p>
          <a:pPr>
            <a:defRPr b="1"/>
          </a:pPr>
          <a:r>
            <a:rPr lang="en-US" dirty="0">
              <a:solidFill>
                <a:srgbClr val="121619"/>
              </a:solidFill>
            </a:rPr>
            <a:t>Summary of methodologies</a:t>
          </a:r>
        </a:p>
      </dgm:t>
    </dgm:pt>
    <dgm:pt modelId="{08C21D24-0320-4676-B1AB-B7337CF86298}" type="parTrans" cxnId="{C7F6EC70-EE8B-4015-AC62-52D3DC03587C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9E00B002-7445-4882-A723-9B7AF0658021}" type="sibTrans" cxnId="{C7F6EC70-EE8B-4015-AC62-52D3DC03587C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4DBD4B02-2276-46CD-B2A1-D34ADE4AD6B5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Data Collection</a:t>
          </a:r>
        </a:p>
      </dgm:t>
    </dgm:pt>
    <dgm:pt modelId="{F51807A2-1EB1-4A86-987D-C5FC17B1D95D}" type="parTrans" cxnId="{D588345F-2EAA-4C66-BA6B-F4425DA05B34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050171A3-B1C2-4C21-8811-BF44098DD61A}" type="sibTrans" cxnId="{D588345F-2EAA-4C66-BA6B-F4425DA05B34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806851EA-72A0-49EE-A53B-23587D4B29B8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Data Wrangling</a:t>
          </a:r>
        </a:p>
      </dgm:t>
    </dgm:pt>
    <dgm:pt modelId="{157159D9-A72A-4611-AFD7-E164B7B577F7}" type="parTrans" cxnId="{3F080DF9-923D-46FC-B43E-5DE67A56BDA9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44FD9AFB-AB0E-4C46-A0CE-8A513309A8D5}" type="sibTrans" cxnId="{3F080DF9-923D-46FC-B43E-5DE67A56BDA9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63A7FE4D-B559-4B82-B1B9-78CD7031C4DF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Exploratory Data Analysis with Data Visualization</a:t>
          </a:r>
        </a:p>
      </dgm:t>
    </dgm:pt>
    <dgm:pt modelId="{6AD6C12E-FEEF-4D91-8FA0-D5E182865F96}" type="parTrans" cxnId="{7A9FAB58-6B01-41E6-ABB8-DCEBB5B50D17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5D87F0DB-6771-4A20-A73E-3B240A0A5746}" type="sibTrans" cxnId="{7A9FAB58-6B01-41E6-ABB8-DCEBB5B50D17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3B5EC533-CFD1-42CB-8CC9-92E83DF17FC3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Exploratory Data Analysis with SQL</a:t>
          </a:r>
        </a:p>
      </dgm:t>
    </dgm:pt>
    <dgm:pt modelId="{CCA95950-4787-4002-B2C1-60AA7690FAE2}" type="parTrans" cxnId="{27EC2081-1640-4458-9FE7-27807D836D34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53819B89-B034-47B9-A744-449724DA6D99}" type="sibTrans" cxnId="{27EC2081-1640-4458-9FE7-27807D836D34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0500D551-E980-4031-A8D4-BBF73BECD50A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Interactive Map building using Folium</a:t>
          </a:r>
        </a:p>
      </dgm:t>
    </dgm:pt>
    <dgm:pt modelId="{CDD4EC6F-D2E8-4E56-8CD9-8A11F9BB881A}" type="parTrans" cxnId="{FAAB0B1E-BBE4-4BC1-87DD-7A11CEC101ED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AB70F355-AAF0-41E2-B21E-7813E9CE5B5B}" type="sibTrans" cxnId="{FAAB0B1E-BBE4-4BC1-87DD-7A11CEC101ED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4517FBE6-D972-4766-9D9B-F3E68C3B6A94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Dashboard Build with Plotly Dash</a:t>
          </a:r>
        </a:p>
      </dgm:t>
    </dgm:pt>
    <dgm:pt modelId="{8ABEF1CB-6AC5-49BA-A9CE-CCE40ADDB079}" type="parTrans" cxnId="{75B77B52-0C1A-4C53-B14C-15C8FAD36001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C0CAF680-D000-45C8-B518-C8F263A54C5D}" type="sibTrans" cxnId="{75B77B52-0C1A-4C53-B14C-15C8FAD36001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41340E6C-3AED-4732-826D-AD829442A0C1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Predictive Analysis(Classification)</a:t>
          </a:r>
        </a:p>
      </dgm:t>
    </dgm:pt>
    <dgm:pt modelId="{B4751C4D-E00E-4C92-AF3D-3EB1721A0839}" type="parTrans" cxnId="{EA90A3EB-FA06-42AD-8A41-93E5F1C46FE3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304F4E5D-C04C-4CB3-8F99-7556FE40508B}" type="sibTrans" cxnId="{EA90A3EB-FA06-42AD-8A41-93E5F1C46FE3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F8EECC66-442C-4974-A1B7-237F6CA769C9}">
      <dgm:prSet/>
      <dgm:spPr/>
      <dgm:t>
        <a:bodyPr/>
        <a:lstStyle/>
        <a:p>
          <a:pPr>
            <a:defRPr b="1"/>
          </a:pPr>
          <a:r>
            <a:rPr lang="en-US" dirty="0">
              <a:solidFill>
                <a:srgbClr val="121619"/>
              </a:solidFill>
            </a:rPr>
            <a:t>Summary of all results</a:t>
          </a:r>
        </a:p>
      </dgm:t>
    </dgm:pt>
    <dgm:pt modelId="{14301D8B-C41D-4359-930F-AA329086F123}" type="parTrans" cxnId="{7CEC4791-FB13-403F-A5AA-A89AC2FD178A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C6AC791C-9917-4573-9F34-0092D19D3EB3}" type="sibTrans" cxnId="{7CEC4791-FB13-403F-A5AA-A89AC2FD178A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8E97085B-9763-4341-8849-1D663A013672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Exploratory Data Analysis Results</a:t>
          </a:r>
        </a:p>
      </dgm:t>
    </dgm:pt>
    <dgm:pt modelId="{23877E07-2AE8-4A79-97A0-03C0927A6886}" type="parTrans" cxnId="{C6B7EB0B-9719-4A54-87B1-EF36A5255EB1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B10A404D-4B13-496B-88E0-1F3E8F491D03}" type="sibTrans" cxnId="{C6B7EB0B-9719-4A54-87B1-EF36A5255EB1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23432503-5E62-42A4-BA66-8DAC0A980B6D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Interactive Analytics  Demo Screenshots</a:t>
          </a:r>
        </a:p>
      </dgm:t>
    </dgm:pt>
    <dgm:pt modelId="{2218FA10-D79C-4D15-923E-C7A50197F65B}" type="parTrans" cxnId="{388A257A-837E-4563-BD9D-EA77DB931FFF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BED8C0F8-AFD7-4D51-B0D4-F2CE2713A4C2}" type="sibTrans" cxnId="{388A257A-837E-4563-BD9D-EA77DB931FFF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6D00CF66-B4FB-45B1-A7E0-15EC9BAF3AC3}">
      <dgm:prSet/>
      <dgm:spPr/>
      <dgm:t>
        <a:bodyPr/>
        <a:lstStyle/>
        <a:p>
          <a:r>
            <a:rPr lang="en-US">
              <a:solidFill>
                <a:srgbClr val="121619"/>
              </a:solidFill>
            </a:rPr>
            <a:t>Predictive Analysis Results</a:t>
          </a:r>
        </a:p>
      </dgm:t>
    </dgm:pt>
    <dgm:pt modelId="{DE96115A-1F8D-4B8E-87B2-36301D68C226}" type="parTrans" cxnId="{9EC7880A-1E40-490E-8501-CFC8A81DE139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ED63674E-9F9E-4E62-BC86-E7BB975FCB99}" type="sibTrans" cxnId="{9EC7880A-1E40-490E-8501-CFC8A81DE139}">
      <dgm:prSet/>
      <dgm:spPr/>
      <dgm:t>
        <a:bodyPr/>
        <a:lstStyle/>
        <a:p>
          <a:endParaRPr lang="en-US">
            <a:solidFill>
              <a:srgbClr val="121619"/>
            </a:solidFill>
          </a:endParaRPr>
        </a:p>
      </dgm:t>
    </dgm:pt>
    <dgm:pt modelId="{E2488109-2FE9-4F1A-ABD3-5DFD4111ACB5}" type="pres">
      <dgm:prSet presAssocID="{11AB5308-B83D-425F-8290-604180C5FEEF}" presName="root" presStyleCnt="0">
        <dgm:presLayoutVars>
          <dgm:dir/>
          <dgm:resizeHandles val="exact"/>
        </dgm:presLayoutVars>
      </dgm:prSet>
      <dgm:spPr/>
    </dgm:pt>
    <dgm:pt modelId="{EEA3D513-C4BD-4E34-A392-45D3D56354EB}" type="pres">
      <dgm:prSet presAssocID="{100CFFD3-2EA4-42B4-B1CA-BC30B0827DE4}" presName="compNode" presStyleCnt="0"/>
      <dgm:spPr/>
    </dgm:pt>
    <dgm:pt modelId="{40D59809-79B0-4EAD-8CAB-711E6F4AEE9A}" type="pres">
      <dgm:prSet presAssocID="{100CFFD3-2EA4-42B4-B1CA-BC30B0827DE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015FB64-66FB-4000-A4DF-C9CAEADFAFB8}" type="pres">
      <dgm:prSet presAssocID="{100CFFD3-2EA4-42B4-B1CA-BC30B0827DE4}" presName="iconSpace" presStyleCnt="0"/>
      <dgm:spPr/>
    </dgm:pt>
    <dgm:pt modelId="{39C300DB-14B8-4594-AF9B-24F2EC799965}" type="pres">
      <dgm:prSet presAssocID="{100CFFD3-2EA4-42B4-B1CA-BC30B0827DE4}" presName="parTx" presStyleLbl="revTx" presStyleIdx="0" presStyleCnt="4">
        <dgm:presLayoutVars>
          <dgm:chMax val="0"/>
          <dgm:chPref val="0"/>
        </dgm:presLayoutVars>
      </dgm:prSet>
      <dgm:spPr/>
    </dgm:pt>
    <dgm:pt modelId="{3BC9ED7E-151E-4CE2-94D2-A898D8D42738}" type="pres">
      <dgm:prSet presAssocID="{100CFFD3-2EA4-42B4-B1CA-BC30B0827DE4}" presName="txSpace" presStyleCnt="0"/>
      <dgm:spPr/>
    </dgm:pt>
    <dgm:pt modelId="{B9CE88AC-A0D0-4D45-9F3C-0B61D0487AD3}" type="pres">
      <dgm:prSet presAssocID="{100CFFD3-2EA4-42B4-B1CA-BC30B0827DE4}" presName="desTx" presStyleLbl="revTx" presStyleIdx="1" presStyleCnt="4">
        <dgm:presLayoutVars/>
      </dgm:prSet>
      <dgm:spPr/>
    </dgm:pt>
    <dgm:pt modelId="{E6496046-32BE-4A51-B96B-BB9252F0C149}" type="pres">
      <dgm:prSet presAssocID="{9E00B002-7445-4882-A723-9B7AF0658021}" presName="sibTrans" presStyleCnt="0"/>
      <dgm:spPr/>
    </dgm:pt>
    <dgm:pt modelId="{0953719C-833E-4DDE-A035-6B3DE1319594}" type="pres">
      <dgm:prSet presAssocID="{F8EECC66-442C-4974-A1B7-237F6CA769C9}" presName="compNode" presStyleCnt="0"/>
      <dgm:spPr/>
    </dgm:pt>
    <dgm:pt modelId="{01325A44-C9C6-4737-8A11-20242DF59E0C}" type="pres">
      <dgm:prSet presAssocID="{F8EECC66-442C-4974-A1B7-237F6CA769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EAAD3B7-17A4-4E15-9B1B-EB32BDF887EE}" type="pres">
      <dgm:prSet presAssocID="{F8EECC66-442C-4974-A1B7-237F6CA769C9}" presName="iconSpace" presStyleCnt="0"/>
      <dgm:spPr/>
    </dgm:pt>
    <dgm:pt modelId="{800159AC-5BD8-4749-9506-59CA58E001FA}" type="pres">
      <dgm:prSet presAssocID="{F8EECC66-442C-4974-A1B7-237F6CA769C9}" presName="parTx" presStyleLbl="revTx" presStyleIdx="2" presStyleCnt="4">
        <dgm:presLayoutVars>
          <dgm:chMax val="0"/>
          <dgm:chPref val="0"/>
        </dgm:presLayoutVars>
      </dgm:prSet>
      <dgm:spPr/>
    </dgm:pt>
    <dgm:pt modelId="{198A953A-FC66-41A2-853C-2D388BD3644A}" type="pres">
      <dgm:prSet presAssocID="{F8EECC66-442C-4974-A1B7-237F6CA769C9}" presName="txSpace" presStyleCnt="0"/>
      <dgm:spPr/>
    </dgm:pt>
    <dgm:pt modelId="{2C5E5993-6579-4212-9ACD-26A362C7BA79}" type="pres">
      <dgm:prSet presAssocID="{F8EECC66-442C-4974-A1B7-237F6CA769C9}" presName="desTx" presStyleLbl="revTx" presStyleIdx="3" presStyleCnt="4">
        <dgm:presLayoutVars/>
      </dgm:prSet>
      <dgm:spPr/>
    </dgm:pt>
  </dgm:ptLst>
  <dgm:cxnLst>
    <dgm:cxn modelId="{9EC7880A-1E40-490E-8501-CFC8A81DE139}" srcId="{F8EECC66-442C-4974-A1B7-237F6CA769C9}" destId="{6D00CF66-B4FB-45B1-A7E0-15EC9BAF3AC3}" srcOrd="2" destOrd="0" parTransId="{DE96115A-1F8D-4B8E-87B2-36301D68C226}" sibTransId="{ED63674E-9F9E-4E62-BC86-E7BB975FCB99}"/>
    <dgm:cxn modelId="{C6B7EB0B-9719-4A54-87B1-EF36A5255EB1}" srcId="{F8EECC66-442C-4974-A1B7-237F6CA769C9}" destId="{8E97085B-9763-4341-8849-1D663A013672}" srcOrd="0" destOrd="0" parTransId="{23877E07-2AE8-4A79-97A0-03C0927A6886}" sibTransId="{B10A404D-4B13-496B-88E0-1F3E8F491D03}"/>
    <dgm:cxn modelId="{FAAB0B1E-BBE4-4BC1-87DD-7A11CEC101ED}" srcId="{100CFFD3-2EA4-42B4-B1CA-BC30B0827DE4}" destId="{0500D551-E980-4031-A8D4-BBF73BECD50A}" srcOrd="4" destOrd="0" parTransId="{CDD4EC6F-D2E8-4E56-8CD9-8A11F9BB881A}" sibTransId="{AB70F355-AAF0-41E2-B21E-7813E9CE5B5B}"/>
    <dgm:cxn modelId="{1B34B91E-6E89-4B27-8CC5-98ECABE6AD55}" type="presOf" srcId="{23432503-5E62-42A4-BA66-8DAC0A980B6D}" destId="{2C5E5993-6579-4212-9ACD-26A362C7BA79}" srcOrd="0" destOrd="1" presId="urn:microsoft.com/office/officeart/2018/5/layout/CenteredIconLabelDescriptionList"/>
    <dgm:cxn modelId="{6AF8CF32-122F-4CDA-A4B7-E1C8BB5BBC8D}" type="presOf" srcId="{63A7FE4D-B559-4B82-B1B9-78CD7031C4DF}" destId="{B9CE88AC-A0D0-4D45-9F3C-0B61D0487AD3}" srcOrd="0" destOrd="2" presId="urn:microsoft.com/office/officeart/2018/5/layout/CenteredIconLabelDescriptionList"/>
    <dgm:cxn modelId="{6A253A35-CCBA-43F5-962F-70F1240D5102}" type="presOf" srcId="{41340E6C-3AED-4732-826D-AD829442A0C1}" destId="{B9CE88AC-A0D0-4D45-9F3C-0B61D0487AD3}" srcOrd="0" destOrd="6" presId="urn:microsoft.com/office/officeart/2018/5/layout/CenteredIconLabelDescriptionList"/>
    <dgm:cxn modelId="{D588345F-2EAA-4C66-BA6B-F4425DA05B34}" srcId="{100CFFD3-2EA4-42B4-B1CA-BC30B0827DE4}" destId="{4DBD4B02-2276-46CD-B2A1-D34ADE4AD6B5}" srcOrd="0" destOrd="0" parTransId="{F51807A2-1EB1-4A86-987D-C5FC17B1D95D}" sibTransId="{050171A3-B1C2-4C21-8811-BF44098DD61A}"/>
    <dgm:cxn modelId="{1C6A0050-57E0-44DE-AE5D-F7D6B4C4FF4B}" type="presOf" srcId="{0500D551-E980-4031-A8D4-BBF73BECD50A}" destId="{B9CE88AC-A0D0-4D45-9F3C-0B61D0487AD3}" srcOrd="0" destOrd="4" presId="urn:microsoft.com/office/officeart/2018/5/layout/CenteredIconLabelDescriptionList"/>
    <dgm:cxn modelId="{C7F6EC70-EE8B-4015-AC62-52D3DC03587C}" srcId="{11AB5308-B83D-425F-8290-604180C5FEEF}" destId="{100CFFD3-2EA4-42B4-B1CA-BC30B0827DE4}" srcOrd="0" destOrd="0" parTransId="{08C21D24-0320-4676-B1AB-B7337CF86298}" sibTransId="{9E00B002-7445-4882-A723-9B7AF0658021}"/>
    <dgm:cxn modelId="{75B77B52-0C1A-4C53-B14C-15C8FAD36001}" srcId="{100CFFD3-2EA4-42B4-B1CA-BC30B0827DE4}" destId="{4517FBE6-D972-4766-9D9B-F3E68C3B6A94}" srcOrd="5" destOrd="0" parTransId="{8ABEF1CB-6AC5-49BA-A9CE-CCE40ADDB079}" sibTransId="{C0CAF680-D000-45C8-B518-C8F263A54C5D}"/>
    <dgm:cxn modelId="{A6B91473-E9A1-4117-9151-0FEA804557AD}" type="presOf" srcId="{4DBD4B02-2276-46CD-B2A1-D34ADE4AD6B5}" destId="{B9CE88AC-A0D0-4D45-9F3C-0B61D0487AD3}" srcOrd="0" destOrd="0" presId="urn:microsoft.com/office/officeart/2018/5/layout/CenteredIconLabelDescriptionList"/>
    <dgm:cxn modelId="{03FDCE54-08A8-4C59-A85C-45837B3D749B}" type="presOf" srcId="{6D00CF66-B4FB-45B1-A7E0-15EC9BAF3AC3}" destId="{2C5E5993-6579-4212-9ACD-26A362C7BA79}" srcOrd="0" destOrd="2" presId="urn:microsoft.com/office/officeart/2018/5/layout/CenteredIconLabelDescriptionList"/>
    <dgm:cxn modelId="{7A9FAB58-6B01-41E6-ABB8-DCEBB5B50D17}" srcId="{100CFFD3-2EA4-42B4-B1CA-BC30B0827DE4}" destId="{63A7FE4D-B559-4B82-B1B9-78CD7031C4DF}" srcOrd="2" destOrd="0" parTransId="{6AD6C12E-FEEF-4D91-8FA0-D5E182865F96}" sibTransId="{5D87F0DB-6771-4A20-A73E-3B240A0A5746}"/>
    <dgm:cxn modelId="{388A257A-837E-4563-BD9D-EA77DB931FFF}" srcId="{F8EECC66-442C-4974-A1B7-237F6CA769C9}" destId="{23432503-5E62-42A4-BA66-8DAC0A980B6D}" srcOrd="1" destOrd="0" parTransId="{2218FA10-D79C-4D15-923E-C7A50197F65B}" sibTransId="{BED8C0F8-AFD7-4D51-B0D4-F2CE2713A4C2}"/>
    <dgm:cxn modelId="{27EC2081-1640-4458-9FE7-27807D836D34}" srcId="{100CFFD3-2EA4-42B4-B1CA-BC30B0827DE4}" destId="{3B5EC533-CFD1-42CB-8CC9-92E83DF17FC3}" srcOrd="3" destOrd="0" parTransId="{CCA95950-4787-4002-B2C1-60AA7690FAE2}" sibTransId="{53819B89-B034-47B9-A744-449724DA6D99}"/>
    <dgm:cxn modelId="{4702F386-5595-42FE-A5C7-7A69AC5C6A06}" type="presOf" srcId="{11AB5308-B83D-425F-8290-604180C5FEEF}" destId="{E2488109-2FE9-4F1A-ABD3-5DFD4111ACB5}" srcOrd="0" destOrd="0" presId="urn:microsoft.com/office/officeart/2018/5/layout/CenteredIconLabelDescriptionList"/>
    <dgm:cxn modelId="{0CB0E68B-E279-4787-850B-5DE2356E958C}" type="presOf" srcId="{806851EA-72A0-49EE-A53B-23587D4B29B8}" destId="{B9CE88AC-A0D0-4D45-9F3C-0B61D0487AD3}" srcOrd="0" destOrd="1" presId="urn:microsoft.com/office/officeart/2018/5/layout/CenteredIconLabelDescriptionList"/>
    <dgm:cxn modelId="{7CEC4791-FB13-403F-A5AA-A89AC2FD178A}" srcId="{11AB5308-B83D-425F-8290-604180C5FEEF}" destId="{F8EECC66-442C-4974-A1B7-237F6CA769C9}" srcOrd="1" destOrd="0" parTransId="{14301D8B-C41D-4359-930F-AA329086F123}" sibTransId="{C6AC791C-9917-4573-9F34-0092D19D3EB3}"/>
    <dgm:cxn modelId="{E9D1FC91-A54F-49E3-8CF3-BDF2252F2EB6}" type="presOf" srcId="{F8EECC66-442C-4974-A1B7-237F6CA769C9}" destId="{800159AC-5BD8-4749-9506-59CA58E001FA}" srcOrd="0" destOrd="0" presId="urn:microsoft.com/office/officeart/2018/5/layout/CenteredIconLabelDescriptionList"/>
    <dgm:cxn modelId="{44ADC79C-0EAB-4D45-A748-D95FB9C27111}" type="presOf" srcId="{100CFFD3-2EA4-42B4-B1CA-BC30B0827DE4}" destId="{39C300DB-14B8-4594-AF9B-24F2EC799965}" srcOrd="0" destOrd="0" presId="urn:microsoft.com/office/officeart/2018/5/layout/CenteredIconLabelDescriptionList"/>
    <dgm:cxn modelId="{55B938E2-F96F-4443-A5BB-03AB99BF5F37}" type="presOf" srcId="{8E97085B-9763-4341-8849-1D663A013672}" destId="{2C5E5993-6579-4212-9ACD-26A362C7BA79}" srcOrd="0" destOrd="0" presId="urn:microsoft.com/office/officeart/2018/5/layout/CenteredIconLabelDescriptionList"/>
    <dgm:cxn modelId="{E16E41E6-6C47-452B-AB35-D1ABF082E3C7}" type="presOf" srcId="{3B5EC533-CFD1-42CB-8CC9-92E83DF17FC3}" destId="{B9CE88AC-A0D0-4D45-9F3C-0B61D0487AD3}" srcOrd="0" destOrd="3" presId="urn:microsoft.com/office/officeart/2018/5/layout/CenteredIconLabelDescriptionList"/>
    <dgm:cxn modelId="{EA90A3EB-FA06-42AD-8A41-93E5F1C46FE3}" srcId="{100CFFD3-2EA4-42B4-B1CA-BC30B0827DE4}" destId="{41340E6C-3AED-4732-826D-AD829442A0C1}" srcOrd="6" destOrd="0" parTransId="{B4751C4D-E00E-4C92-AF3D-3EB1721A0839}" sibTransId="{304F4E5D-C04C-4CB3-8F99-7556FE40508B}"/>
    <dgm:cxn modelId="{20AA97F7-1414-4AAD-AF61-567AB2BD0470}" type="presOf" srcId="{4517FBE6-D972-4766-9D9B-F3E68C3B6A94}" destId="{B9CE88AC-A0D0-4D45-9F3C-0B61D0487AD3}" srcOrd="0" destOrd="5" presId="urn:microsoft.com/office/officeart/2018/5/layout/CenteredIconLabelDescriptionList"/>
    <dgm:cxn modelId="{3F080DF9-923D-46FC-B43E-5DE67A56BDA9}" srcId="{100CFFD3-2EA4-42B4-B1CA-BC30B0827DE4}" destId="{806851EA-72A0-49EE-A53B-23587D4B29B8}" srcOrd="1" destOrd="0" parTransId="{157159D9-A72A-4611-AFD7-E164B7B577F7}" sibTransId="{44FD9AFB-AB0E-4C46-A0CE-8A513309A8D5}"/>
    <dgm:cxn modelId="{FDBBE9EE-C791-4ED7-AE28-BACA35D59B7F}" type="presParOf" srcId="{E2488109-2FE9-4F1A-ABD3-5DFD4111ACB5}" destId="{EEA3D513-C4BD-4E34-A392-45D3D56354EB}" srcOrd="0" destOrd="0" presId="urn:microsoft.com/office/officeart/2018/5/layout/CenteredIconLabelDescriptionList"/>
    <dgm:cxn modelId="{D21CE9B9-88BF-4B08-97A9-E0282A65974C}" type="presParOf" srcId="{EEA3D513-C4BD-4E34-A392-45D3D56354EB}" destId="{40D59809-79B0-4EAD-8CAB-711E6F4AEE9A}" srcOrd="0" destOrd="0" presId="urn:microsoft.com/office/officeart/2018/5/layout/CenteredIconLabelDescriptionList"/>
    <dgm:cxn modelId="{6EC30430-B974-4BF1-8887-21586CAF3D0A}" type="presParOf" srcId="{EEA3D513-C4BD-4E34-A392-45D3D56354EB}" destId="{3015FB64-66FB-4000-A4DF-C9CAEADFAFB8}" srcOrd="1" destOrd="0" presId="urn:microsoft.com/office/officeart/2018/5/layout/CenteredIconLabelDescriptionList"/>
    <dgm:cxn modelId="{E8426C89-FAB9-4A75-977B-79E5872A4F71}" type="presParOf" srcId="{EEA3D513-C4BD-4E34-A392-45D3D56354EB}" destId="{39C300DB-14B8-4594-AF9B-24F2EC799965}" srcOrd="2" destOrd="0" presId="urn:microsoft.com/office/officeart/2018/5/layout/CenteredIconLabelDescriptionList"/>
    <dgm:cxn modelId="{D7C96005-F062-4E9E-B80B-349411832EC0}" type="presParOf" srcId="{EEA3D513-C4BD-4E34-A392-45D3D56354EB}" destId="{3BC9ED7E-151E-4CE2-94D2-A898D8D42738}" srcOrd="3" destOrd="0" presId="urn:microsoft.com/office/officeart/2018/5/layout/CenteredIconLabelDescriptionList"/>
    <dgm:cxn modelId="{393378EF-2CBD-4141-B2B4-100A5CEFC94D}" type="presParOf" srcId="{EEA3D513-C4BD-4E34-A392-45D3D56354EB}" destId="{B9CE88AC-A0D0-4D45-9F3C-0B61D0487AD3}" srcOrd="4" destOrd="0" presId="urn:microsoft.com/office/officeart/2018/5/layout/CenteredIconLabelDescriptionList"/>
    <dgm:cxn modelId="{74A204C9-784A-4D03-BCDE-755F00600D9B}" type="presParOf" srcId="{E2488109-2FE9-4F1A-ABD3-5DFD4111ACB5}" destId="{E6496046-32BE-4A51-B96B-BB9252F0C149}" srcOrd="1" destOrd="0" presId="urn:microsoft.com/office/officeart/2018/5/layout/CenteredIconLabelDescriptionList"/>
    <dgm:cxn modelId="{4B53D888-6D6F-4B72-B7CC-716CCDB25BE9}" type="presParOf" srcId="{E2488109-2FE9-4F1A-ABD3-5DFD4111ACB5}" destId="{0953719C-833E-4DDE-A035-6B3DE1319594}" srcOrd="2" destOrd="0" presId="urn:microsoft.com/office/officeart/2018/5/layout/CenteredIconLabelDescriptionList"/>
    <dgm:cxn modelId="{4E6F5E1F-5E4C-481C-9374-A82C0366F1EA}" type="presParOf" srcId="{0953719C-833E-4DDE-A035-6B3DE1319594}" destId="{01325A44-C9C6-4737-8A11-20242DF59E0C}" srcOrd="0" destOrd="0" presId="urn:microsoft.com/office/officeart/2018/5/layout/CenteredIconLabelDescriptionList"/>
    <dgm:cxn modelId="{B0FAA751-09BE-4FF0-A8FC-D4B87927310A}" type="presParOf" srcId="{0953719C-833E-4DDE-A035-6B3DE1319594}" destId="{AEAAD3B7-17A4-4E15-9B1B-EB32BDF887EE}" srcOrd="1" destOrd="0" presId="urn:microsoft.com/office/officeart/2018/5/layout/CenteredIconLabelDescriptionList"/>
    <dgm:cxn modelId="{CEE0E67B-0BAF-4591-AD75-0988324B5981}" type="presParOf" srcId="{0953719C-833E-4DDE-A035-6B3DE1319594}" destId="{800159AC-5BD8-4749-9506-59CA58E001FA}" srcOrd="2" destOrd="0" presId="urn:microsoft.com/office/officeart/2018/5/layout/CenteredIconLabelDescriptionList"/>
    <dgm:cxn modelId="{98BE855E-C41D-490D-87C7-6FF200B29037}" type="presParOf" srcId="{0953719C-833E-4DDE-A035-6B3DE1319594}" destId="{198A953A-FC66-41A2-853C-2D388BD3644A}" srcOrd="3" destOrd="0" presId="urn:microsoft.com/office/officeart/2018/5/layout/CenteredIconLabelDescriptionList"/>
    <dgm:cxn modelId="{BCA02942-36B1-49AF-9B0E-9DCFC13E73E8}" type="presParOf" srcId="{0953719C-833E-4DDE-A035-6B3DE1319594}" destId="{2C5E5993-6579-4212-9ACD-26A362C7BA7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59442E-4470-4D1E-87C0-690AB102990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1A14B0AE-9008-4386-9B71-DF848F4FE5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121619"/>
              </a:solidFill>
            </a:rPr>
            <a:t>Project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rgbClr val="121619"/>
              </a:solidFill>
            </a:rPr>
            <a:t>background and context</a:t>
          </a:r>
        </a:p>
      </dgm:t>
    </dgm:pt>
    <dgm:pt modelId="{E9DAFB81-B2CB-42C8-A2E6-5F6851A36B0D}" type="parTrans" cxnId="{4A1495EF-89AC-43CA-980E-39E30D4CB3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F4F2DBD-75E2-4F3E-9952-4B6EDFBF0EBA}" type="sibTrans" cxnId="{4A1495EF-89AC-43CA-980E-39E30D4CB3C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27BC43-3E14-44B8-8B65-2789EF1B4B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rgbClr val="121619"/>
              </a:solidFill>
            </a:rPr>
            <a:t>Main focus of this project is to predict the successful landing of the Falcon 9 first stage. By accurately predicting landing success its easy to estimate launch costs and provide valuable insights for companies bidding against SpaceX.</a:t>
          </a:r>
        </a:p>
      </dgm:t>
    </dgm:pt>
    <dgm:pt modelId="{8D106FBA-72B7-43EE-A0C7-DC3C9024A55C}" type="parTrans" cxnId="{36A8F94C-D35E-484B-8BBF-FC7ED40ABE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176CED7-CC53-4510-AF46-7A60F3AD0240}" type="sibTrans" cxnId="{36A8F94C-D35E-484B-8BBF-FC7ED40ABE2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59DDB4C-7DAC-43E5-B0AB-DB12236845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121619"/>
              </a:solidFill>
            </a:rPr>
            <a:t>Problems you want to find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rgbClr val="121619"/>
              </a:solidFill>
            </a:rPr>
            <a:t>answers</a:t>
          </a:r>
        </a:p>
      </dgm:t>
    </dgm:pt>
    <dgm:pt modelId="{E3EC33BB-CA7F-4447-8DC2-92CC96E9F732}" type="parTrans" cxnId="{6418D172-64F5-419B-B842-BDD225BF07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5850D41-A7C3-4DA4-9D99-A7CD49D2848A}" type="sibTrans" cxnId="{6418D172-64F5-419B-B842-BDD225BF070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D255D4-B909-4D81-BC8A-C27EB201E5C1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dirty="0">
              <a:solidFill>
                <a:srgbClr val="121619"/>
              </a:solidFill>
            </a:rPr>
            <a:t>How do variables such as payload mass, launch site, number of flights, and orbit type affect the success of the first stage landing?</a:t>
          </a:r>
        </a:p>
      </dgm:t>
    </dgm:pt>
    <dgm:pt modelId="{B990337F-1046-4E10-912E-B185236077ED}" type="parTrans" cxnId="{72B4C10A-3DB4-4032-994C-39D2999C354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6156521-A05B-48D8-913F-3A96EC7D5ADF}" type="sibTrans" cxnId="{72B4C10A-3DB4-4032-994C-39D2999C354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11520D0-9E6A-46D1-A207-12B6F9349F98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dirty="0">
              <a:solidFill>
                <a:srgbClr val="121619"/>
              </a:solidFill>
            </a:rPr>
            <a:t>How can we accurately predict the landing outcome using machine learning models</a:t>
          </a:r>
        </a:p>
      </dgm:t>
    </dgm:pt>
    <dgm:pt modelId="{3D6BCE5F-ED14-4206-B989-FFB626A27545}" type="parTrans" cxnId="{96235F49-A835-481C-916D-08E346A3CDA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DD311EA-C36A-4269-8E78-A54C253D0D08}" type="sibTrans" cxnId="{96235F49-A835-481C-916D-08E346A3CDA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39BD65-F6B2-4377-A68D-5767131A951C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dirty="0">
              <a:solidFill>
                <a:srgbClr val="121619"/>
              </a:solidFill>
            </a:rPr>
            <a:t>Which machine learning model performs best in predicting the landing success</a:t>
          </a:r>
        </a:p>
      </dgm:t>
    </dgm:pt>
    <dgm:pt modelId="{5EA0527D-8462-493C-94E1-FCDEDDAB6F37}" type="parTrans" cxnId="{6C48B48D-52D7-4588-A12D-383B5A7A905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F18D2B-B3C5-4C77-9512-D5E3408EF28B}" type="sibTrans" cxnId="{6C48B48D-52D7-4588-A12D-383B5A7A905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BE42CD9-DE5B-414F-AA62-E45E7CB7643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dirty="0">
              <a:solidFill>
                <a:srgbClr val="121619"/>
              </a:solidFill>
            </a:rPr>
            <a:t>Does the rate of success increase over the years?</a:t>
          </a:r>
        </a:p>
      </dgm:t>
    </dgm:pt>
    <dgm:pt modelId="{A4AA1B1A-EC79-49AC-BFA3-B64CF43ED434}" type="parTrans" cxnId="{EE32638F-FD64-4521-B0AF-2CEBF9CF213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860BEE-4831-4B8B-B6C1-45B7B2FC721E}" type="sibTrans" cxnId="{EE32638F-FD64-4521-B0AF-2CEBF9CF213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A14B32F-A1E5-4625-9BEA-D9B7262CB8B6}" type="pres">
      <dgm:prSet presAssocID="{1F59442E-4470-4D1E-87C0-690AB1029908}" presName="root" presStyleCnt="0">
        <dgm:presLayoutVars>
          <dgm:dir/>
          <dgm:resizeHandles val="exact"/>
        </dgm:presLayoutVars>
      </dgm:prSet>
      <dgm:spPr/>
    </dgm:pt>
    <dgm:pt modelId="{52DDDB79-E5B4-418B-89B5-15E536CCA8AB}" type="pres">
      <dgm:prSet presAssocID="{1A14B0AE-9008-4386-9B71-DF848F4FE5FF}" presName="compNode" presStyleCnt="0"/>
      <dgm:spPr/>
    </dgm:pt>
    <dgm:pt modelId="{1CD8047E-72D9-4724-B8D2-5F16CB931F3C}" type="pres">
      <dgm:prSet presAssocID="{1A14B0AE-9008-4386-9B71-DF848F4FE5FF}" presName="bgRect" presStyleLbl="bgShp" presStyleIdx="0" presStyleCnt="2" custScaleY="90909" custLinFactNeighborY="0"/>
      <dgm:spPr>
        <a:solidFill>
          <a:schemeClr val="tx1">
            <a:lumMod val="95000"/>
          </a:schemeClr>
        </a:solidFill>
      </dgm:spPr>
    </dgm:pt>
    <dgm:pt modelId="{FCCF70C9-4AF3-49AB-B788-B160F0C2DD3B}" type="pres">
      <dgm:prSet presAssocID="{1A14B0AE-9008-4386-9B71-DF848F4FE5F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64F640F0-7A69-46EB-986E-D9E3A864B897}" type="pres">
      <dgm:prSet presAssocID="{1A14B0AE-9008-4386-9B71-DF848F4FE5FF}" presName="spaceRect" presStyleCnt="0"/>
      <dgm:spPr/>
    </dgm:pt>
    <dgm:pt modelId="{79398B6D-2B49-4F54-BCE2-C6F10DD75C09}" type="pres">
      <dgm:prSet presAssocID="{1A14B0AE-9008-4386-9B71-DF848F4FE5FF}" presName="parTx" presStyleLbl="revTx" presStyleIdx="0" presStyleCnt="4">
        <dgm:presLayoutVars>
          <dgm:chMax val="0"/>
          <dgm:chPref val="0"/>
        </dgm:presLayoutVars>
      </dgm:prSet>
      <dgm:spPr/>
    </dgm:pt>
    <dgm:pt modelId="{D0AAB6B0-0B68-4DFB-8A9D-EFBF24B84BAC}" type="pres">
      <dgm:prSet presAssocID="{1A14B0AE-9008-4386-9B71-DF848F4FE5FF}" presName="desTx" presStyleLbl="revTx" presStyleIdx="1" presStyleCnt="4" custScaleX="109160" custScaleY="96047">
        <dgm:presLayoutVars/>
      </dgm:prSet>
      <dgm:spPr/>
    </dgm:pt>
    <dgm:pt modelId="{85E660A8-8FE9-45C8-B509-155FD814DF86}" type="pres">
      <dgm:prSet presAssocID="{6F4F2DBD-75E2-4F3E-9952-4B6EDFBF0EBA}" presName="sibTrans" presStyleCnt="0"/>
      <dgm:spPr/>
    </dgm:pt>
    <dgm:pt modelId="{5BA5ADA5-A586-4951-B010-CDD4B2057F51}" type="pres">
      <dgm:prSet presAssocID="{259DDB4C-7DAC-43E5-B0AB-DB12236845DA}" presName="compNode" presStyleCnt="0"/>
      <dgm:spPr/>
    </dgm:pt>
    <dgm:pt modelId="{81C1B337-CF0A-4575-86B1-B73883F15DEE}" type="pres">
      <dgm:prSet presAssocID="{259DDB4C-7DAC-43E5-B0AB-DB12236845DA}" presName="bgRect" presStyleLbl="bgShp" presStyleIdx="1" presStyleCnt="2" custScaleY="90909"/>
      <dgm:spPr>
        <a:solidFill>
          <a:schemeClr val="tx1">
            <a:lumMod val="95000"/>
          </a:schemeClr>
        </a:solidFill>
      </dgm:spPr>
    </dgm:pt>
    <dgm:pt modelId="{D6CD9BDC-EC24-4C64-A3A5-0F3223FC5B07}" type="pres">
      <dgm:prSet presAssocID="{259DDB4C-7DAC-43E5-B0AB-DB12236845D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5CF8FE96-A5D9-423C-8A4E-18B39B787030}" type="pres">
      <dgm:prSet presAssocID="{259DDB4C-7DAC-43E5-B0AB-DB12236845DA}" presName="spaceRect" presStyleCnt="0"/>
      <dgm:spPr/>
    </dgm:pt>
    <dgm:pt modelId="{697BA2F8-9685-44AE-933F-3E17E4553BC8}" type="pres">
      <dgm:prSet presAssocID="{259DDB4C-7DAC-43E5-B0AB-DB12236845DA}" presName="parTx" presStyleLbl="revTx" presStyleIdx="2" presStyleCnt="4">
        <dgm:presLayoutVars>
          <dgm:chMax val="0"/>
          <dgm:chPref val="0"/>
        </dgm:presLayoutVars>
      </dgm:prSet>
      <dgm:spPr/>
    </dgm:pt>
    <dgm:pt modelId="{7613F882-E7D8-4F64-AF11-A0EF26F09793}" type="pres">
      <dgm:prSet presAssocID="{259DDB4C-7DAC-43E5-B0AB-DB12236845DA}" presName="desTx" presStyleLbl="revTx" presStyleIdx="3" presStyleCnt="4" custScaleX="107518" custScaleY="202480">
        <dgm:presLayoutVars/>
      </dgm:prSet>
      <dgm:spPr/>
    </dgm:pt>
  </dgm:ptLst>
  <dgm:cxnLst>
    <dgm:cxn modelId="{72B4C10A-3DB4-4032-994C-39D2999C3547}" srcId="{259DDB4C-7DAC-43E5-B0AB-DB12236845DA}" destId="{6DD255D4-B909-4D81-BC8A-C27EB201E5C1}" srcOrd="0" destOrd="0" parTransId="{B990337F-1046-4E10-912E-B185236077ED}" sibTransId="{F6156521-A05B-48D8-913F-3A96EC7D5ADF}"/>
    <dgm:cxn modelId="{6A85B33A-8A50-49E3-BAED-0D51F61D166B}" type="presOf" srcId="{259DDB4C-7DAC-43E5-B0AB-DB12236845DA}" destId="{697BA2F8-9685-44AE-933F-3E17E4553BC8}" srcOrd="0" destOrd="0" presId="urn:microsoft.com/office/officeart/2018/2/layout/IconVerticalSolidList"/>
    <dgm:cxn modelId="{ED2BA640-5826-4C67-B6A3-984605E8C44E}" type="presOf" srcId="{CBE42CD9-DE5B-414F-AA62-E45E7CB7643F}" destId="{7613F882-E7D8-4F64-AF11-A0EF26F09793}" srcOrd="0" destOrd="3" presId="urn:microsoft.com/office/officeart/2018/2/layout/IconVerticalSolidList"/>
    <dgm:cxn modelId="{3AA8585F-A661-4777-B0C1-8B960EDBC90B}" type="presOf" srcId="{0727BC43-3E14-44B8-8B65-2789EF1B4B2C}" destId="{D0AAB6B0-0B68-4DFB-8A9D-EFBF24B84BAC}" srcOrd="0" destOrd="0" presId="urn:microsoft.com/office/officeart/2018/2/layout/IconVerticalSolidList"/>
    <dgm:cxn modelId="{96235F49-A835-481C-916D-08E346A3CDA2}" srcId="{259DDB4C-7DAC-43E5-B0AB-DB12236845DA}" destId="{F11520D0-9E6A-46D1-A207-12B6F9349F98}" srcOrd="1" destOrd="0" parTransId="{3D6BCE5F-ED14-4206-B989-FFB626A27545}" sibTransId="{8DD311EA-C36A-4269-8E78-A54C253D0D08}"/>
    <dgm:cxn modelId="{36A8F94C-D35E-484B-8BBF-FC7ED40ABE2A}" srcId="{1A14B0AE-9008-4386-9B71-DF848F4FE5FF}" destId="{0727BC43-3E14-44B8-8B65-2789EF1B4B2C}" srcOrd="0" destOrd="0" parTransId="{8D106FBA-72B7-43EE-A0C7-DC3C9024A55C}" sibTransId="{A176CED7-CC53-4510-AF46-7A60F3AD0240}"/>
    <dgm:cxn modelId="{6418D172-64F5-419B-B842-BDD225BF0705}" srcId="{1F59442E-4470-4D1E-87C0-690AB1029908}" destId="{259DDB4C-7DAC-43E5-B0AB-DB12236845DA}" srcOrd="1" destOrd="0" parTransId="{E3EC33BB-CA7F-4447-8DC2-92CC96E9F732}" sibTransId="{85850D41-A7C3-4DA4-9D99-A7CD49D2848A}"/>
    <dgm:cxn modelId="{E60D2A75-2A78-4A3D-B29B-8E36AAE0C7E9}" type="presOf" srcId="{6DD255D4-B909-4D81-BC8A-C27EB201E5C1}" destId="{7613F882-E7D8-4F64-AF11-A0EF26F09793}" srcOrd="0" destOrd="0" presId="urn:microsoft.com/office/officeart/2018/2/layout/IconVerticalSolidList"/>
    <dgm:cxn modelId="{6C48B48D-52D7-4588-A12D-383B5A7A9052}" srcId="{259DDB4C-7DAC-43E5-B0AB-DB12236845DA}" destId="{9239BD65-F6B2-4377-A68D-5767131A951C}" srcOrd="2" destOrd="0" parTransId="{5EA0527D-8462-493C-94E1-FCDEDDAB6F37}" sibTransId="{C6F18D2B-B3C5-4C77-9512-D5E3408EF28B}"/>
    <dgm:cxn modelId="{EE32638F-FD64-4521-B0AF-2CEBF9CF213C}" srcId="{259DDB4C-7DAC-43E5-B0AB-DB12236845DA}" destId="{CBE42CD9-DE5B-414F-AA62-E45E7CB7643F}" srcOrd="3" destOrd="0" parTransId="{A4AA1B1A-EC79-49AC-BFA3-B64CF43ED434}" sibTransId="{B2860BEE-4831-4B8B-B6C1-45B7B2FC721E}"/>
    <dgm:cxn modelId="{49A1D8A4-395A-4AAB-9779-32D07ED73EF5}" type="presOf" srcId="{F11520D0-9E6A-46D1-A207-12B6F9349F98}" destId="{7613F882-E7D8-4F64-AF11-A0EF26F09793}" srcOrd="0" destOrd="1" presId="urn:microsoft.com/office/officeart/2018/2/layout/IconVerticalSolidList"/>
    <dgm:cxn modelId="{28163AD8-0EE9-408E-8565-0C097D2A93F0}" type="presOf" srcId="{1F59442E-4470-4D1E-87C0-690AB1029908}" destId="{4A14B32F-A1E5-4625-9BEA-D9B7262CB8B6}" srcOrd="0" destOrd="0" presId="urn:microsoft.com/office/officeart/2018/2/layout/IconVerticalSolidList"/>
    <dgm:cxn modelId="{FA2EB9E3-BC63-4CEF-847A-A0A67E140692}" type="presOf" srcId="{1A14B0AE-9008-4386-9B71-DF848F4FE5FF}" destId="{79398B6D-2B49-4F54-BCE2-C6F10DD75C09}" srcOrd="0" destOrd="0" presId="urn:microsoft.com/office/officeart/2018/2/layout/IconVerticalSolidList"/>
    <dgm:cxn modelId="{4A1495EF-89AC-43CA-980E-39E30D4CB3C0}" srcId="{1F59442E-4470-4D1E-87C0-690AB1029908}" destId="{1A14B0AE-9008-4386-9B71-DF848F4FE5FF}" srcOrd="0" destOrd="0" parTransId="{E9DAFB81-B2CB-42C8-A2E6-5F6851A36B0D}" sibTransId="{6F4F2DBD-75E2-4F3E-9952-4B6EDFBF0EBA}"/>
    <dgm:cxn modelId="{9E01CAF6-ECEF-4440-A02E-AC0223F1DBBF}" type="presOf" srcId="{9239BD65-F6B2-4377-A68D-5767131A951C}" destId="{7613F882-E7D8-4F64-AF11-A0EF26F09793}" srcOrd="0" destOrd="2" presId="urn:microsoft.com/office/officeart/2018/2/layout/IconVerticalSolidList"/>
    <dgm:cxn modelId="{AAB6F23D-98FD-4624-9FD9-651A5FF9E662}" type="presParOf" srcId="{4A14B32F-A1E5-4625-9BEA-D9B7262CB8B6}" destId="{52DDDB79-E5B4-418B-89B5-15E536CCA8AB}" srcOrd="0" destOrd="0" presId="urn:microsoft.com/office/officeart/2018/2/layout/IconVerticalSolidList"/>
    <dgm:cxn modelId="{878932AE-E995-4EAE-98DC-8E186D0D5C1A}" type="presParOf" srcId="{52DDDB79-E5B4-418B-89B5-15E536CCA8AB}" destId="{1CD8047E-72D9-4724-B8D2-5F16CB931F3C}" srcOrd="0" destOrd="0" presId="urn:microsoft.com/office/officeart/2018/2/layout/IconVerticalSolidList"/>
    <dgm:cxn modelId="{2DA40493-963F-498E-8922-9ABB59BC19BD}" type="presParOf" srcId="{52DDDB79-E5B4-418B-89B5-15E536CCA8AB}" destId="{FCCF70C9-4AF3-49AB-B788-B160F0C2DD3B}" srcOrd="1" destOrd="0" presId="urn:microsoft.com/office/officeart/2018/2/layout/IconVerticalSolidList"/>
    <dgm:cxn modelId="{4CFE7B4E-7546-4A83-854E-8859F9C84D4B}" type="presParOf" srcId="{52DDDB79-E5B4-418B-89B5-15E536CCA8AB}" destId="{64F640F0-7A69-46EB-986E-D9E3A864B897}" srcOrd="2" destOrd="0" presId="urn:microsoft.com/office/officeart/2018/2/layout/IconVerticalSolidList"/>
    <dgm:cxn modelId="{54FA4746-CD31-48E2-BB23-5159904A120A}" type="presParOf" srcId="{52DDDB79-E5B4-418B-89B5-15E536CCA8AB}" destId="{79398B6D-2B49-4F54-BCE2-C6F10DD75C09}" srcOrd="3" destOrd="0" presId="urn:microsoft.com/office/officeart/2018/2/layout/IconVerticalSolidList"/>
    <dgm:cxn modelId="{EA752624-9EA0-4252-9CBF-3DD8C248A074}" type="presParOf" srcId="{52DDDB79-E5B4-418B-89B5-15E536CCA8AB}" destId="{D0AAB6B0-0B68-4DFB-8A9D-EFBF24B84BAC}" srcOrd="4" destOrd="0" presId="urn:microsoft.com/office/officeart/2018/2/layout/IconVerticalSolidList"/>
    <dgm:cxn modelId="{091494CF-4868-4E94-9767-94F0E12F5C1D}" type="presParOf" srcId="{4A14B32F-A1E5-4625-9BEA-D9B7262CB8B6}" destId="{85E660A8-8FE9-45C8-B509-155FD814DF86}" srcOrd="1" destOrd="0" presId="urn:microsoft.com/office/officeart/2018/2/layout/IconVerticalSolidList"/>
    <dgm:cxn modelId="{A6B66469-B69F-4229-B276-E53F602F76B8}" type="presParOf" srcId="{4A14B32F-A1E5-4625-9BEA-D9B7262CB8B6}" destId="{5BA5ADA5-A586-4951-B010-CDD4B2057F51}" srcOrd="2" destOrd="0" presId="urn:microsoft.com/office/officeart/2018/2/layout/IconVerticalSolidList"/>
    <dgm:cxn modelId="{0692876F-588E-4FE6-8FD0-49CA25A6501A}" type="presParOf" srcId="{5BA5ADA5-A586-4951-B010-CDD4B2057F51}" destId="{81C1B337-CF0A-4575-86B1-B73883F15DEE}" srcOrd="0" destOrd="0" presId="urn:microsoft.com/office/officeart/2018/2/layout/IconVerticalSolidList"/>
    <dgm:cxn modelId="{094857AA-1C58-4D77-961D-81D5D1DCBD42}" type="presParOf" srcId="{5BA5ADA5-A586-4951-B010-CDD4B2057F51}" destId="{D6CD9BDC-EC24-4C64-A3A5-0F3223FC5B07}" srcOrd="1" destOrd="0" presId="urn:microsoft.com/office/officeart/2018/2/layout/IconVerticalSolidList"/>
    <dgm:cxn modelId="{742E3AE3-4EFD-4039-9357-5A4F598C647E}" type="presParOf" srcId="{5BA5ADA5-A586-4951-B010-CDD4B2057F51}" destId="{5CF8FE96-A5D9-423C-8A4E-18B39B787030}" srcOrd="2" destOrd="0" presId="urn:microsoft.com/office/officeart/2018/2/layout/IconVerticalSolidList"/>
    <dgm:cxn modelId="{6D2DA600-8EAC-49FC-B811-6F0E0539C58F}" type="presParOf" srcId="{5BA5ADA5-A586-4951-B010-CDD4B2057F51}" destId="{697BA2F8-9685-44AE-933F-3E17E4553BC8}" srcOrd="3" destOrd="0" presId="urn:microsoft.com/office/officeart/2018/2/layout/IconVerticalSolidList"/>
    <dgm:cxn modelId="{399FBD91-A69E-4C0F-810F-B7B2A2C1CBE7}" type="presParOf" srcId="{5BA5ADA5-A586-4951-B010-CDD4B2057F51}" destId="{7613F882-E7D8-4F64-AF11-A0EF26F0979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59809-79B0-4EAD-8CAB-711E6F4AEE9A}">
      <dsp:nvSpPr>
        <dsp:cNvPr id="0" name=""/>
        <dsp:cNvSpPr/>
      </dsp:nvSpPr>
      <dsp:spPr>
        <a:xfrm>
          <a:off x="2042807" y="19417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300DB-14B8-4594-AF9B-24F2EC799965}">
      <dsp:nvSpPr>
        <dsp:cNvPr id="0" name=""/>
        <dsp:cNvSpPr/>
      </dsp:nvSpPr>
      <dsp:spPr>
        <a:xfrm>
          <a:off x="638807" y="190842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>
              <a:solidFill>
                <a:srgbClr val="121619"/>
              </a:solidFill>
            </a:rPr>
            <a:t>Summary of methodologies</a:t>
          </a:r>
        </a:p>
      </dsp:txBody>
      <dsp:txXfrm>
        <a:off x="638807" y="1908420"/>
        <a:ext cx="4320000" cy="648000"/>
      </dsp:txXfrm>
    </dsp:sp>
    <dsp:sp modelId="{B9CE88AC-A0D0-4D45-9F3C-0B61D0487AD3}">
      <dsp:nvSpPr>
        <dsp:cNvPr id="0" name=""/>
        <dsp:cNvSpPr/>
      </dsp:nvSpPr>
      <dsp:spPr>
        <a:xfrm>
          <a:off x="638807" y="2650488"/>
          <a:ext cx="4320000" cy="224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Data Collection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Data Wrangling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Exploratory Data Analysis with Data Visualization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Exploratory Data Analysis with SQL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Interactive Map building using Folium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Dashboard Build with Plotly Dash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Predictive Analysis(Classification)</a:t>
          </a:r>
        </a:p>
      </dsp:txBody>
      <dsp:txXfrm>
        <a:off x="638807" y="2650488"/>
        <a:ext cx="4320000" cy="2247102"/>
      </dsp:txXfrm>
    </dsp:sp>
    <dsp:sp modelId="{01325A44-C9C6-4737-8A11-20242DF59E0C}">
      <dsp:nvSpPr>
        <dsp:cNvPr id="0" name=""/>
        <dsp:cNvSpPr/>
      </dsp:nvSpPr>
      <dsp:spPr>
        <a:xfrm>
          <a:off x="7118807" y="19417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159AC-5BD8-4749-9506-59CA58E001FA}">
      <dsp:nvSpPr>
        <dsp:cNvPr id="0" name=""/>
        <dsp:cNvSpPr/>
      </dsp:nvSpPr>
      <dsp:spPr>
        <a:xfrm>
          <a:off x="5714807" y="190842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>
              <a:solidFill>
                <a:srgbClr val="121619"/>
              </a:solidFill>
            </a:rPr>
            <a:t>Summary of all results</a:t>
          </a:r>
        </a:p>
      </dsp:txBody>
      <dsp:txXfrm>
        <a:off x="5714807" y="1908420"/>
        <a:ext cx="4320000" cy="648000"/>
      </dsp:txXfrm>
    </dsp:sp>
    <dsp:sp modelId="{2C5E5993-6579-4212-9ACD-26A362C7BA79}">
      <dsp:nvSpPr>
        <dsp:cNvPr id="0" name=""/>
        <dsp:cNvSpPr/>
      </dsp:nvSpPr>
      <dsp:spPr>
        <a:xfrm>
          <a:off x="5714807" y="2650488"/>
          <a:ext cx="4320000" cy="2247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Exploratory Data Analysis Results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Interactive Analytics  Demo Screenshots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121619"/>
              </a:solidFill>
            </a:rPr>
            <a:t>Predictive Analysis Results</a:t>
          </a:r>
        </a:p>
      </dsp:txBody>
      <dsp:txXfrm>
        <a:off x="5714807" y="2650488"/>
        <a:ext cx="4320000" cy="2247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8047E-72D9-4724-B8D2-5F16CB931F3C}">
      <dsp:nvSpPr>
        <dsp:cNvPr id="0" name=""/>
        <dsp:cNvSpPr/>
      </dsp:nvSpPr>
      <dsp:spPr>
        <a:xfrm>
          <a:off x="-96886" y="115239"/>
          <a:ext cx="10967369" cy="1236136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F70C9-4AF3-49AB-B788-B160F0C2DD3B}">
      <dsp:nvSpPr>
        <dsp:cNvPr id="0" name=""/>
        <dsp:cNvSpPr/>
      </dsp:nvSpPr>
      <dsp:spPr>
        <a:xfrm>
          <a:off x="354687" y="322785"/>
          <a:ext cx="821044" cy="821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98B6D-2B49-4F54-BCE2-C6F10DD75C09}">
      <dsp:nvSpPr>
        <dsp:cNvPr id="0" name=""/>
        <dsp:cNvSpPr/>
      </dsp:nvSpPr>
      <dsp:spPr>
        <a:xfrm>
          <a:off x="1627306" y="53432"/>
          <a:ext cx="4935316" cy="149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89" tIns="157989" rIns="157989" bIns="1579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121619"/>
              </a:solidFill>
            </a:rPr>
            <a:t>Project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>
              <a:solidFill>
                <a:srgbClr val="121619"/>
              </a:solidFill>
            </a:rPr>
            <a:t>background and context</a:t>
          </a:r>
        </a:p>
      </dsp:txBody>
      <dsp:txXfrm>
        <a:off x="1627306" y="53432"/>
        <a:ext cx="4935316" cy="1492807"/>
      </dsp:txXfrm>
    </dsp:sp>
    <dsp:sp modelId="{D0AAB6B0-0B68-4DFB-8A9D-EFBF24B84BAC}">
      <dsp:nvSpPr>
        <dsp:cNvPr id="0" name=""/>
        <dsp:cNvSpPr/>
      </dsp:nvSpPr>
      <dsp:spPr>
        <a:xfrm>
          <a:off x="6365476" y="81826"/>
          <a:ext cx="4698778" cy="1379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040" tIns="152040" rIns="152040" bIns="15204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121619"/>
              </a:solidFill>
            </a:rPr>
            <a:t>Main focus of this project is to predict the successful landing of the Falcon 9 first stage. By accurately predicting landing success its easy to estimate launch costs and provide valuable insights for companies bidding against SpaceX.</a:t>
          </a:r>
        </a:p>
      </dsp:txBody>
      <dsp:txXfrm>
        <a:off x="6365476" y="81826"/>
        <a:ext cx="4698778" cy="1379812"/>
      </dsp:txXfrm>
    </dsp:sp>
    <dsp:sp modelId="{81C1B337-CF0A-4575-86B1-B73883F15DEE}">
      <dsp:nvSpPr>
        <dsp:cNvPr id="0" name=""/>
        <dsp:cNvSpPr/>
      </dsp:nvSpPr>
      <dsp:spPr>
        <a:xfrm>
          <a:off x="-96886" y="2746163"/>
          <a:ext cx="10967369" cy="1236136"/>
        </a:xfrm>
        <a:prstGeom prst="roundRect">
          <a:avLst>
            <a:gd name="adj" fmla="val 1000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D9BDC-EC24-4C64-A3A5-0F3223FC5B07}">
      <dsp:nvSpPr>
        <dsp:cNvPr id="0" name=""/>
        <dsp:cNvSpPr/>
      </dsp:nvSpPr>
      <dsp:spPr>
        <a:xfrm>
          <a:off x="354687" y="2953709"/>
          <a:ext cx="821044" cy="821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BA2F8-9685-44AE-933F-3E17E4553BC8}">
      <dsp:nvSpPr>
        <dsp:cNvPr id="0" name=""/>
        <dsp:cNvSpPr/>
      </dsp:nvSpPr>
      <dsp:spPr>
        <a:xfrm>
          <a:off x="1627306" y="2684356"/>
          <a:ext cx="4935316" cy="149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89" tIns="157989" rIns="157989" bIns="1579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121619"/>
              </a:solidFill>
            </a:rPr>
            <a:t>Problems you want to find</a:t>
          </a:r>
          <a:r>
            <a:rPr lang="en-US" sz="2500" kern="1200" dirty="0">
              <a:solidFill>
                <a:schemeClr val="tx1"/>
              </a:solidFill>
            </a:rPr>
            <a:t> </a:t>
          </a:r>
          <a:r>
            <a:rPr lang="en-US" sz="2500" kern="1200" dirty="0">
              <a:solidFill>
                <a:srgbClr val="121619"/>
              </a:solidFill>
            </a:rPr>
            <a:t>answers</a:t>
          </a:r>
        </a:p>
      </dsp:txBody>
      <dsp:txXfrm>
        <a:off x="1627306" y="2684356"/>
        <a:ext cx="4935316" cy="1492807"/>
      </dsp:txXfrm>
    </dsp:sp>
    <dsp:sp modelId="{7613F882-E7D8-4F64-AF11-A0EF26F09793}">
      <dsp:nvSpPr>
        <dsp:cNvPr id="0" name=""/>
        <dsp:cNvSpPr/>
      </dsp:nvSpPr>
      <dsp:spPr>
        <a:xfrm>
          <a:off x="6400816" y="1919441"/>
          <a:ext cx="4628098" cy="3022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989" tIns="157989" rIns="157989" bIns="15798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121619"/>
              </a:solidFill>
            </a:rPr>
            <a:t>How do variables such as payload mass, launch site, number of flights, and orbit type affect the success of the first stage landing?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121619"/>
              </a:solidFill>
            </a:rPr>
            <a:t>How can we accurately predict the landing outcome using machine learning models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121619"/>
              </a:solidFill>
            </a:rPr>
            <a:t>Which machine learning model performs best in predicting the landing success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121619"/>
              </a:solidFill>
            </a:rPr>
            <a:t>Does the rate of success increase over the years?</a:t>
          </a:r>
        </a:p>
      </dsp:txBody>
      <dsp:txXfrm>
        <a:off x="6400816" y="1919441"/>
        <a:ext cx="4628098" cy="3022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B0722-1840-4587-D0A3-EA3359508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3BC37-AA1E-322A-414E-6C4F342BD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C3AB17-06ED-563C-6745-E5081C7E3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B34B1-EB20-A3C9-066B-75CBCDB788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7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C2F1F-432D-8F06-B8D4-A7A32E90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27969-17D9-9EC6-637B-37F8590C3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10AFE-C4AA-1E26-6439-0ABEA5EF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9D6AF-F48B-E854-5108-A50079B32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51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034F4-0A61-26D9-0947-B9AF8B535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820202-F474-0CCB-F429-7846A6E3E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1015A-D90B-C0F5-3F99-859B50CF6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96529-B861-65AC-302A-D8C7D400C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5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C6ED-1F31-C23E-67C3-CA5C8BFB2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E795D-55A4-D4FE-CA7A-C80FB3572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974FB-F232-510B-FF2E-A1581A4DD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5F9B0-8451-DCB1-DE44-3752A8328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7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64484-5F49-38A6-165B-AC3086A44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65B85-12D6-C945-20FF-FD2003ED4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A40C4-CDD7-177F-AD0F-F4F01474D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74CEE-ABBF-F1F7-2D41-BD4B1A816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14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48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85264-CC11-E77E-4C45-9CD218E6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7C392-AFD5-F69D-B4C2-66A48B627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8E3A5-009F-11CF-1A03-ED358D667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B75A9-0C2E-6767-85CC-F0BA2954B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6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E3CCA-16F2-5256-2C5D-319A18D92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93B20-837E-E002-AAE0-7425C0BB0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C6C9E-34A5-6C68-B419-1564E4EC6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73A97-FB0E-7C38-E80F-9EA829D80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00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3C4DB-8945-3418-E851-8DE8EE789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C1FD0-3D53-AB0E-4BBB-09CF128DC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08817-906E-58CD-4351-FCD0234B3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74590-0ECC-9DC3-B2C6-98A957FF4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9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56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733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23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75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5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3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9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88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75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901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53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70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04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46554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82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163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09" r:id="rId14"/>
    <p:sldLayoutId id="214748371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64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ivya2025/IBM-Applied-Data-Science-Capstone-Project/blob/main/3.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ivya2025/IBM-Applied-Data-Science-Capstone-Project/blob/main/4.%20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ivya2025/IBM-Applied-Data-Science-Capstone-Project/blob/main/5.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ivya2025/IBM-Applied-Data-Science-Capstone-Project/blob/main/6.%20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ivya2025/IBM-Applied-Data-Science-Capstone-Project/blob/main/7.%20spacex%20dash%20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ivya2025/IBM-Applied-Data-Science-Capstone-Project/blob/main/8.%20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github.com/ddivya2025/IBM-Applied-Data-Science-Capstone-Projec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hyperlink" Target="https://github.com/ddivya2025/IBM-Applied-Data-Science-Capstone-Project/blob/main/1.Data%20Collection%20API.ipynb" TargetMode="External"/><Relationship Id="rId4" Type="http://schemas.openxmlformats.org/officeDocument/2006/relationships/hyperlink" Target="https://api.spacexdata.com/v4/launch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png"/><Relationship Id="rId4" Type="http://schemas.openxmlformats.org/officeDocument/2006/relationships/hyperlink" Target="https://github.com/ddivya2025/IBM-Applied-Data-Science-Capstone-Project/blob/main/2.%20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highlight>
                  <a:srgbClr val="F2F4F8"/>
                </a:highlight>
                <a:latin typeface="Abadi"/>
                <a:ea typeface="SF Pro" pitchFamily="2" charset="0"/>
                <a:cs typeface="SF Pro" pitchFamily="2" charset="0"/>
              </a:rPr>
              <a:t>Divya Damodaran</a:t>
            </a:r>
          </a:p>
          <a:p>
            <a:r>
              <a:rPr lang="en-US" dirty="0">
                <a:solidFill>
                  <a:schemeClr val="bg2"/>
                </a:solidFill>
                <a:highlight>
                  <a:srgbClr val="F2F4F8"/>
                </a:highlight>
                <a:latin typeface="Abadi"/>
              </a:rPr>
              <a:t>December</a:t>
            </a:r>
            <a:r>
              <a:rPr lang="en-US" dirty="0">
                <a:solidFill>
                  <a:schemeClr val="bg2"/>
                </a:solidFill>
                <a:highlight>
                  <a:srgbClr val="F2F4F8"/>
                </a:highlight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16, 2025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8915" y="1591035"/>
            <a:ext cx="7524106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Step1:Data Cleaning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and remove missing values from the dataset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Step2: Data Transformation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data types to appropriate format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new features from existing data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Step3:Data Integration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Merge datasets collected from different sources like API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into single dataset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Step4:Data 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for duplicates and remove if needed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Verify consistency and accuracy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r>
              <a:rPr lang="en-US" sz="1900" dirty="0">
                <a:hlinkClick r:id="rId3" tooltip="3. Data wrangling.ipynb"/>
              </a:rPr>
              <a:t>3. Data </a:t>
            </a:r>
            <a:r>
              <a:rPr lang="en-US" sz="1900" dirty="0" err="1">
                <a:hlinkClick r:id="rId3" tooltip="3. Data wrangling.ipynb"/>
              </a:rPr>
              <a:t>wrangling.ipynb</a:t>
            </a:r>
            <a:endParaRPr lang="en-US" sz="19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A7BBA-27EF-3ED3-51C8-0A23DD55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783" y="1501676"/>
            <a:ext cx="35467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12240"/>
            <a:ext cx="5354320" cy="4764723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are the charts used in this 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1. Histograms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Purpose: Used to visualize the distribution of numerical variables such as launch success rates, payload mass, and flight number.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Why: Helps in understanding the spread and central tendency of the data, identifying outliers, and assessing data skewness.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2. Bar Charts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Purpose: Used to compare categorical variables such as launch outcomes (success/failure) across different categories like launch sites or rocket types.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Why: Provides a clear comparison of frequencies or proportions within categorical data, highlighting patterns or trends.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3. Line Charts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Purpose: Used to track trends over time, such as the success rate of Falcon 9 launches across different years.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Why: Reveals temporal patterns and helps in understanding performance trends or changes over specific periods.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2900" u="sng" dirty="0">
                <a:hlinkClick r:id="rId3" tooltip="4. EDA with Data Visualization.ipynb"/>
              </a:rPr>
              <a:t>4. EDA with Data </a:t>
            </a:r>
            <a:r>
              <a:rPr lang="en-US" sz="2900" u="sng" dirty="0" err="1">
                <a:hlinkClick r:id="rId3" tooltip="4. EDA with Data Visualization.ipynb"/>
              </a:rPr>
              <a:t>Visualization.ipynb</a:t>
            </a:r>
            <a:endParaRPr lang="en-US" sz="29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56A3C-2F3E-243F-5308-22F503917A19}"/>
              </a:ext>
            </a:extLst>
          </p:cNvPr>
          <p:cNvSpPr txBox="1"/>
          <p:nvPr/>
        </p:nvSpPr>
        <p:spPr>
          <a:xfrm>
            <a:off x="5852160" y="1476209"/>
            <a:ext cx="5648960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4.Scatter Plots</a:t>
            </a:r>
          </a:p>
          <a:p>
            <a:pPr marL="171450" indent="-1714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Purpose: Used to explore relationships between two numerical variables, such as payload mass vs. launch success.</a:t>
            </a:r>
          </a:p>
          <a:p>
            <a:pPr marL="171450" indent="-1714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Why: Identifies correlations or dependencies between variables, visualizing how one variable changes concerning another.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5. Heatmaps</a:t>
            </a:r>
          </a:p>
          <a:p>
            <a:pPr marL="171450" indent="-1714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Purpose: Used to visualize correlation matrices between multiple numerical variables.</a:t>
            </a:r>
          </a:p>
          <a:p>
            <a:pPr marL="171450" indent="-1714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Why: Helps in identifying strong correlations (positive or negative) between variables, aiding feature selection or understanding multicollinearity.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6. Box Plots</a:t>
            </a:r>
          </a:p>
          <a:p>
            <a:pPr marL="171450" indent="-1714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Purpose: Used to display the distribution of numerical data through their quartiles.</a:t>
            </a:r>
          </a:p>
          <a:p>
            <a:pPr marL="171450" indent="-1714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Why: Visualizes the spread and skewness of data, highlighting outliers and comparing distributions across different categories.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06574"/>
            <a:ext cx="5659119" cy="4736465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Aggregate Queries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total number of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Counted successful and failed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success rates by launch site and rocket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Join Queries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Joined tables to link launch records with additional data (e.g., rocket details).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Combined datasets for comprehensive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Filtering Queries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Filtered data to focus on specific launch outcomes (success/failure).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Applied conditions to extract launches based on criteria like launch date or rocket configuration.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20AC0-C6DF-448A-3907-413BA299F6D5}"/>
              </a:ext>
            </a:extLst>
          </p:cNvPr>
          <p:cNvSpPr txBox="1"/>
          <p:nvPr/>
        </p:nvSpPr>
        <p:spPr>
          <a:xfrm>
            <a:off x="5892800" y="1684000"/>
            <a:ext cx="5557520" cy="328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8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Sorting Queries</a:t>
            </a:r>
          </a:p>
          <a:p>
            <a:pPr marL="285750" indent="-285750">
              <a:lnSpc>
                <a:spcPct val="8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Sorted data to identify trends or outliers.</a:t>
            </a:r>
          </a:p>
          <a:p>
            <a:pPr marL="285750" indent="-285750">
              <a:lnSpc>
                <a:spcPct val="8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Ordered launches by date or success rate for analysis.</a:t>
            </a:r>
          </a:p>
          <a:p>
            <a:pPr marL="228600" indent="-228600">
              <a:lnSpc>
                <a:spcPct val="8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</a:t>
            </a:r>
          </a:p>
          <a:p>
            <a:pPr marL="285750" indent="-285750">
              <a:lnSpc>
                <a:spcPct val="8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Nested queries to calculate derived metrics (e.g., average payload mass per launch site).</a:t>
            </a:r>
          </a:p>
          <a:p>
            <a:pPr marL="285750" indent="-285750">
              <a:lnSpc>
                <a:spcPct val="8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Subqueries used to perform detailed analysis within larger datasets.</a:t>
            </a:r>
          </a:p>
          <a:p>
            <a:pPr marL="228600" indent="-228600">
              <a:lnSpc>
                <a:spcPct val="8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1600" u="sng" dirty="0">
                <a:hlinkClick r:id="rId3" tooltip="5. EDA with SQL.ipynb"/>
              </a:rPr>
              <a:t>5. EDA with </a:t>
            </a:r>
            <a:r>
              <a:rPr lang="en-US" sz="1600" u="sng" dirty="0" err="1">
                <a:hlinkClick r:id="rId3" tooltip="5. EDA with SQL.ipynb"/>
              </a:rPr>
              <a:t>SQL.ipynb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74838"/>
            <a:ext cx="5867400" cy="435133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Objects Used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Indicate exact launch site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marker represents a real geographic point where SpaceX launches occurred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Drawn around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Represent proximity or surrounding zones that may affect operations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Connect launch sites to nearby or related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 spatial context between different points of interest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3A65B-7514-9116-1689-2FFE960F1551}"/>
              </a:ext>
            </a:extLst>
          </p:cNvPr>
          <p:cNvSpPr txBox="1"/>
          <p:nvPr/>
        </p:nvSpPr>
        <p:spPr>
          <a:xfrm>
            <a:off x="5867400" y="1529340"/>
            <a:ext cx="5867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Reasons for Adding Them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help pinpoint and identify launch locations geographically</a:t>
            </a:r>
          </a:p>
          <a:p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visualize potential impact areas, safety zones, or operational boundaries</a:t>
            </a:r>
          </a:p>
          <a:p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show spatial relationships, connections, or dependencies between locations</a:t>
            </a:r>
          </a:p>
          <a:p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600" dirty="0">
                <a:hlinkClick r:id="rId3" tooltip="6. Interactive Visual Analytics with Folium.ipynb"/>
              </a:rPr>
              <a:t>6. Interactive Visual Analytics with </a:t>
            </a:r>
            <a:r>
              <a:rPr lang="en-US" sz="1600" dirty="0" err="1">
                <a:hlinkClick r:id="rId3" tooltip="6. Interactive Visual Analytics with Folium.ipynb"/>
              </a:rPr>
              <a:t>Folium.ipynb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8100" y="1524000"/>
            <a:ext cx="9977511" cy="4652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</a:t>
            </a:r>
          </a:p>
          <a:p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Functions from Dash are used to generate an interactive website.</a:t>
            </a:r>
          </a:p>
          <a:p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Interactions added - Users can toggle inputs using:</a:t>
            </a:r>
          </a:p>
          <a:p>
            <a:pPr lvl="1"/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dropdown menu</a:t>
            </a:r>
          </a:p>
          <a:p>
            <a:pPr lvl="1"/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for Payload mass</a:t>
            </a:r>
          </a:p>
          <a:p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interactive site uses:</a:t>
            </a:r>
          </a:p>
          <a:p>
            <a:pPr lvl="1"/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</a:t>
            </a:r>
          </a:p>
          <a:p>
            <a:pPr lvl="1"/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</a:t>
            </a:r>
          </a:p>
          <a:p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site displays:</a:t>
            </a:r>
          </a:p>
          <a:p>
            <a:pPr lvl="1"/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launches from each launch site</a:t>
            </a:r>
          </a:p>
          <a:p>
            <a:pPr lvl="1"/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correlation between payload mass and mission outcome (success or failure) for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1700" dirty="0">
                <a:hlinkClick r:id="rId3" tooltip="7. spacex dash app.py"/>
              </a:rPr>
              <a:t>7. </a:t>
            </a:r>
            <a:r>
              <a:rPr lang="en-US" sz="1700" dirty="0" err="1">
                <a:hlinkClick r:id="rId3" tooltip="7. spacex dash app.py"/>
              </a:rPr>
              <a:t>spacex</a:t>
            </a:r>
            <a:r>
              <a:rPr lang="en-US" sz="1700" dirty="0">
                <a:hlinkClick r:id="rId3" tooltip="7. spacex dash app.py"/>
              </a:rPr>
              <a:t> dash app.py</a:t>
            </a:r>
            <a:endParaRPr lang="en-US" sz="17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1600200"/>
            <a:ext cx="7124700" cy="51212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Phase Steps: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Standardizing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Splitting the data into training and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machine learning models, which include: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(SVM)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Neighbors (KNN)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Fit the models on the training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combination of hyperparameters for each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the models based on Accuracy scores &amp; Confusion matrix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1900" u="sng" dirty="0">
                <a:hlinkClick r:id="rId3" tooltip="8. Machine Learning Prediction.ipynb"/>
              </a:rPr>
              <a:t>8. Machine Learning </a:t>
            </a:r>
            <a:r>
              <a:rPr lang="en-US" sz="1900" u="sng" dirty="0" err="1">
                <a:hlinkClick r:id="rId3" tooltip="8. Machine Learning Prediction.ipynb"/>
              </a:rPr>
              <a:t>Prediction.ipynb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DC524-CE89-0F2F-BA58-4F6ED6AD5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99" y="1384299"/>
            <a:ext cx="3911801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511167"/>
            <a:ext cx="11141344" cy="5139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52A04-5E0F-3975-ECC0-596DCF16D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76" y="2327018"/>
            <a:ext cx="5145324" cy="3217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3FF5C-2681-F40F-D6D6-F360F004C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650" y="2242608"/>
            <a:ext cx="5615819" cy="33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EDD9F-9E7E-30A9-0ED4-53FCFD72F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9E77EE-0E2F-5E01-D1BD-DA2E49595EE1}"/>
              </a:ext>
            </a:extLst>
          </p:cNvPr>
          <p:cNvSpPr txBox="1">
            <a:spLocks/>
          </p:cNvSpPr>
          <p:nvPr/>
        </p:nvSpPr>
        <p:spPr>
          <a:xfrm>
            <a:off x="841125" y="1357163"/>
            <a:ext cx="10786193" cy="550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6F8B9-00EC-029F-B58E-29FB04A6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DB3E15-558B-7C7E-BFCB-5F859E26C4C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cont’d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30840280-7927-E4F6-9BDA-FF34D59CA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415" y="2222700"/>
            <a:ext cx="8778240" cy="46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8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4CB5C-F7DB-ED67-F1BD-400BA794A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70E302-1C00-A931-C4D4-A8DEF790515D}"/>
              </a:ext>
            </a:extLst>
          </p:cNvPr>
          <p:cNvSpPr txBox="1">
            <a:spLocks/>
          </p:cNvSpPr>
          <p:nvPr/>
        </p:nvSpPr>
        <p:spPr>
          <a:xfrm>
            <a:off x="841124" y="1328287"/>
            <a:ext cx="10512675" cy="4244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3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Libraries or modules used: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	pandas,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numpy</a:t>
            </a: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,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matplotlib.pyplot</a:t>
            </a: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, seaborn,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sklearn</a:t>
            </a:r>
            <a:endParaRPr lang="en-US" sz="2600" dirty="0">
              <a:solidFill>
                <a:srgbClr val="121619"/>
              </a:solidFill>
              <a:latin typeface="Aptos Display" panose="020B0004020202020204" pitchFamily="34" charset="0"/>
            </a:endParaRPr>
          </a:p>
          <a:p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The machine learning prediction phase include the following steps: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Standardizing the data using the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preprocessing.StandardScaler</a:t>
            </a: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() function from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sklearn</a:t>
            </a:r>
            <a:endParaRPr lang="en-US" sz="2600" dirty="0">
              <a:solidFill>
                <a:srgbClr val="121619"/>
              </a:solidFill>
              <a:latin typeface="Aptos Display" panose="020B00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Splitting the data into training and test data using the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train_test_split</a:t>
            </a: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 function from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sklearn.model_selection</a:t>
            </a:r>
            <a:endParaRPr lang="en-US" sz="2600" dirty="0">
              <a:solidFill>
                <a:srgbClr val="121619"/>
              </a:solidFill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Creating machine learning models, which include:</a:t>
            </a:r>
          </a:p>
          <a:p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Logistic regression using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LogisticRegression</a:t>
            </a: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 from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sklearn.linear_model</a:t>
            </a:r>
            <a:endParaRPr lang="en-US" sz="2600" dirty="0">
              <a:solidFill>
                <a:srgbClr val="121619"/>
              </a:solidFill>
              <a:latin typeface="Aptos Display" panose="020B0004020202020204" pitchFamily="34" charset="0"/>
            </a:endParaRPr>
          </a:p>
          <a:p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Support vector machine (SVM) using SVC from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sklearn.svm</a:t>
            </a:r>
            <a:endParaRPr lang="en-US" sz="2600" dirty="0">
              <a:solidFill>
                <a:srgbClr val="121619"/>
              </a:solidFill>
              <a:latin typeface="Aptos Display" panose="020B0004020202020204" pitchFamily="34" charset="0"/>
            </a:endParaRPr>
          </a:p>
          <a:p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Decision tree using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DecisionTreeClassifier</a:t>
            </a: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 from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sklearn.tree</a:t>
            </a:r>
            <a:endParaRPr lang="en-US" sz="2600" dirty="0">
              <a:solidFill>
                <a:srgbClr val="121619"/>
              </a:solidFill>
              <a:latin typeface="Aptos Display" panose="020B0004020202020204" pitchFamily="34" charset="0"/>
            </a:endParaRPr>
          </a:p>
          <a:p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K nearest neighbors (KNN) using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KNeighborsClassifier</a:t>
            </a:r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 from </a:t>
            </a:r>
            <a:r>
              <a:rPr lang="en-US" sz="26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sklearn.neighbors</a:t>
            </a:r>
            <a:endParaRPr lang="en-US" sz="2600" dirty="0">
              <a:solidFill>
                <a:srgbClr val="121619"/>
              </a:solidFill>
              <a:latin typeface="Aptos Display" panose="020B0004020202020204" pitchFamily="34" charset="0"/>
            </a:endParaRPr>
          </a:p>
          <a:p>
            <a:r>
              <a:rPr lang="en-US" sz="2600" dirty="0">
                <a:solidFill>
                  <a:srgbClr val="121619"/>
                </a:solidFill>
                <a:latin typeface="Aptos Display" panose="020B0004020202020204" pitchFamily="34" charset="0"/>
              </a:rPr>
              <a:t>Fit the models on the training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ptos Display" panose="020B00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98A5E-4F34-BBD1-3732-5FD651E0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CCF5C5-85EE-9CF5-CACE-8507D987186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cont’d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15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21DF18-3F8C-77D4-08A1-27441274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493776-8FB0-7094-3CE5-13492A92C8D1}"/>
              </a:ext>
            </a:extLst>
          </p:cNvPr>
          <p:cNvSpPr txBox="1">
            <a:spLocks/>
          </p:cNvSpPr>
          <p:nvPr/>
        </p:nvSpPr>
        <p:spPr>
          <a:xfrm>
            <a:off x="841125" y="1520793"/>
            <a:ext cx="10786193" cy="5337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results:</a:t>
            </a:r>
          </a:p>
          <a:p>
            <a:r>
              <a:rPr lang="en-US" sz="1400" dirty="0">
                <a:solidFill>
                  <a:srgbClr val="121619"/>
                </a:solidFill>
                <a:latin typeface="Aptos Display" panose="020B0004020202020204" pitchFamily="34" charset="0"/>
              </a:rPr>
              <a:t>Find the best combination of hyperparameters for each model using </a:t>
            </a:r>
            <a:r>
              <a:rPr lang="en-US" sz="14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GridSearchCV</a:t>
            </a:r>
            <a:r>
              <a:rPr lang="en-US" sz="1400" dirty="0">
                <a:solidFill>
                  <a:srgbClr val="121619"/>
                </a:solidFill>
                <a:latin typeface="Aptos Display" panose="020B0004020202020204" pitchFamily="34" charset="0"/>
              </a:rPr>
              <a:t> from </a:t>
            </a:r>
            <a:r>
              <a:rPr lang="en-US" sz="14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sklearn.model_selection</a:t>
            </a:r>
            <a:endParaRPr lang="en-US" sz="1400" dirty="0">
              <a:solidFill>
                <a:srgbClr val="121619"/>
              </a:solidFill>
              <a:latin typeface="Aptos Display" panose="020B0004020202020204" pitchFamily="34" charset="0"/>
            </a:endParaRPr>
          </a:p>
          <a:p>
            <a:r>
              <a:rPr lang="en-US" sz="1400" dirty="0">
                <a:solidFill>
                  <a:srgbClr val="121619"/>
                </a:solidFill>
                <a:latin typeface="Aptos Display" panose="020B0004020202020204" pitchFamily="34" charset="0"/>
              </a:rPr>
              <a:t>Evaluate the models based on their accuracy scores and confusion matrix using the score() function and </a:t>
            </a:r>
            <a:r>
              <a:rPr lang="en-US" sz="14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confusion_matrix</a:t>
            </a:r>
            <a:r>
              <a:rPr lang="en-US" sz="1400" dirty="0">
                <a:solidFill>
                  <a:srgbClr val="121619"/>
                </a:solidFill>
                <a:latin typeface="Aptos Display" panose="020B0004020202020204" pitchFamily="34" charset="0"/>
              </a:rPr>
              <a:t> from </a:t>
            </a:r>
            <a:r>
              <a:rPr lang="en-US" sz="14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sklearn.metrics</a:t>
            </a:r>
            <a:endParaRPr lang="en-US" sz="1400" dirty="0">
              <a:solidFill>
                <a:srgbClr val="121619"/>
              </a:solidFill>
              <a:latin typeface="Aptos Display" panose="020B0004020202020204" pitchFamily="34" charset="0"/>
            </a:endParaRPr>
          </a:p>
          <a:p>
            <a:r>
              <a:rPr lang="en-US" sz="1400" dirty="0">
                <a:solidFill>
                  <a:srgbClr val="121619"/>
                </a:solidFill>
                <a:latin typeface="Aptos Display" panose="020B0004020202020204" pitchFamily="34" charset="0"/>
              </a:rPr>
              <a:t>Putting the results of all 4 models side by side, we can see that they all share the same accuracy score and confusion matrix when tested on the test set. Based on the </a:t>
            </a:r>
            <a:r>
              <a:rPr lang="en-US" sz="1400" dirty="0" err="1">
                <a:solidFill>
                  <a:srgbClr val="121619"/>
                </a:solidFill>
                <a:latin typeface="Aptos Display" panose="020B0004020202020204" pitchFamily="34" charset="0"/>
              </a:rPr>
              <a:t>GridSearchCV</a:t>
            </a:r>
            <a:r>
              <a:rPr lang="en-US" sz="1400" dirty="0">
                <a:solidFill>
                  <a:srgbClr val="121619"/>
                </a:solidFill>
                <a:latin typeface="Aptos Display" panose="020B0004020202020204" pitchFamily="34" charset="0"/>
              </a:rPr>
              <a:t> best scores, the models are ranked in the following order with the first being the best and the last one being the worst:</a:t>
            </a:r>
          </a:p>
          <a:p>
            <a:pPr marL="0" indent="0">
              <a:buNone/>
            </a:pPr>
            <a:br>
              <a:rPr lang="en-US" sz="1400" dirty="0">
                <a:solidFill>
                  <a:srgbClr val="121619"/>
                </a:solidFill>
                <a:latin typeface="Aptos Display" panose="020B000402020202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86038-E042-8301-4C32-DA120250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E39BCB-3462-6E2A-3504-0D8C651CA7B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cont’d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F4CC2-9480-7D50-0036-36AB329D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75" y="3570973"/>
            <a:ext cx="3568883" cy="3028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80E2D-6E8A-EA30-AB8B-80C446EF4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878" y="3291092"/>
            <a:ext cx="4095619" cy="347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5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83F7E9-E2D7-1AD6-6637-263A163C9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44F70-5C2D-5F42-A93A-CBCC8143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26C4CE-B506-B5F8-6FFE-8F963AE4CF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12161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82516-F159-F344-30C8-A008584DF371}"/>
              </a:ext>
            </a:extLst>
          </p:cNvPr>
          <p:cNvSpPr txBox="1"/>
          <p:nvPr/>
        </p:nvSpPr>
        <p:spPr>
          <a:xfrm>
            <a:off x="770011" y="1732546"/>
            <a:ext cx="5890671" cy="320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21619"/>
                </a:solidFill>
                <a:latin typeface="Aptos Display" panose="020B0004020202020204" pitchFamily="34" charset="0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21619"/>
                </a:solidFill>
                <a:latin typeface="Aptos Display" panose="020B0004020202020204" pitchFamily="34" charset="0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21619"/>
                </a:solidFill>
                <a:latin typeface="Aptos Display" panose="020B0004020202020204" pitchFamily="34" charset="0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21619"/>
                </a:solidFill>
                <a:latin typeface="Aptos Display" panose="020B0004020202020204" pitchFamily="34" charset="0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21619"/>
                </a:solidFill>
                <a:latin typeface="Aptos Display" panose="020B0004020202020204" pitchFamily="34" charset="0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21619"/>
                </a:solidFill>
                <a:latin typeface="Aptos Display" panose="020B00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3281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08103" y="2224377"/>
            <a:ext cx="6496217" cy="300758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Observations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(class=1) increases as number of flights increases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‘KSC LC 39A’ it took around 25 launches before the 1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90E9D-FCFE-D87A-4F8E-CCAC2ADF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513739"/>
            <a:ext cx="4674592" cy="44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9708" y="4336125"/>
            <a:ext cx="7976801" cy="13383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Observations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‘VAFB SLC 4E’ there were no rockets launched for payload greater than 10,000kg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clear correlation /pattern between launch site and payload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54A1F-BE53-3EF7-FDFC-91E3AC58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08" y="1373891"/>
            <a:ext cx="7934756" cy="273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72362" y="1765639"/>
            <a:ext cx="5383033" cy="34822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Observations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types ES-L1, GEO, HEO, and SSO have high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type has the lowest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B60F8-3911-2C14-218C-39015CCA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18" y="1691280"/>
            <a:ext cx="5900320" cy="34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58272" y="1523206"/>
            <a:ext cx="3932238" cy="41709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success tie to number of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has no relationship between flight number and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3CA0F-CF8E-1A48-D4A9-70F815F2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9" y="1325515"/>
            <a:ext cx="7288739" cy="436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33252" y="1746594"/>
            <a:ext cx="3932238" cy="41223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Observations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landing/positive landing rate more for Polar, LEO and ISS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 its difficult to distinguish between successful  and unsuccessful landings as both outcomes are present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859CC-A394-D92B-9F59-34639A00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8" y="1732680"/>
            <a:ext cx="6952016" cy="41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855889" y="152320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keep increasing between  2013 and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remained same between 2010 and 2013 /2014 and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decreased between 2017 and 2018/2019 and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0C2ED-F0B3-3158-9313-F0AC1C7C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26" y="1470992"/>
            <a:ext cx="7189044" cy="42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for launch sites list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C2411-6BF9-6A7C-817C-B002C3C1D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06" y="3896036"/>
            <a:ext cx="1320868" cy="1759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A0104-8955-D968-44C8-EBD7B6691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67" y="2514737"/>
            <a:ext cx="7881655" cy="13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for launch site begins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B8FB9-3F5B-576A-18FE-F567A06B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58" y="2477316"/>
            <a:ext cx="6066314" cy="882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C55CE-9092-8193-7025-661C5DBD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96" y="4380684"/>
            <a:ext cx="10866166" cy="14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for payload mass launched by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38E95-BB24-356E-08B9-A586E3AE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6" y="2404167"/>
            <a:ext cx="8093914" cy="1273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FF845F-2AE3-C1AB-18B4-F70D79783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86" y="4415611"/>
            <a:ext cx="5853008" cy="9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93D2B5-063D-1E27-6321-D6FE644DC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262D6-9025-7FAB-F1E3-EFF8F29B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D5364B-965D-E508-1EA8-F7F86A266AB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121619"/>
              </a:solidFill>
            </a:endParaRP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CF31179D-AEF5-BB0E-528C-4AB780082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087149"/>
              </p:ext>
            </p:extLst>
          </p:nvPr>
        </p:nvGraphicFramePr>
        <p:xfrm>
          <a:off x="838199" y="1511167"/>
          <a:ext cx="10673615" cy="5091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166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for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1BEE7-7C7F-35CB-0F9E-371F02E23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3" y="2263949"/>
            <a:ext cx="13500288" cy="1165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E9E63-6F47-38E7-345D-D4E1C8179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42" y="4485323"/>
            <a:ext cx="6718023" cy="158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E88F1-2003-8B2C-1868-DF8D1C5F3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1" y="2278412"/>
            <a:ext cx="5391427" cy="901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1A65B-557B-3311-E6D9-EA8A79426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91" y="4068929"/>
            <a:ext cx="4040576" cy="111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4327" y="1541957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:List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47F7A-7C3E-A610-D019-669B1DCE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5" y="2780624"/>
            <a:ext cx="10030483" cy="648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6D8EF-0C01-2036-F697-4ACDD2150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5" y="3915837"/>
            <a:ext cx="4194456" cy="22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Query:Calculate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85CE1-1E3B-2A7D-F870-3463012E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3" y="2400247"/>
            <a:ext cx="10183330" cy="838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DFF4E-4854-53AE-277C-EFBADFB38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08" y="4628247"/>
            <a:ext cx="4538674" cy="9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 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0B74E-7FB6-5C23-68B9-C08D2707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13" y="3631271"/>
            <a:ext cx="2648086" cy="2635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CFD94-61C1-4A7B-E90F-6E493E2E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227" y="2197558"/>
            <a:ext cx="7607691" cy="11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5517" y="1208719"/>
            <a:ext cx="11435501" cy="51476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                                                                          Result 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                                                                     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71D00-B8F8-E541-2504-501D9206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73" y="2110392"/>
            <a:ext cx="6272888" cy="3708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6B62C7-1786-D551-0783-F7202493F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9437" y="4017818"/>
            <a:ext cx="3664138" cy="194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32983-80C8-137D-ACC3-F068AAB13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88" y="2569440"/>
            <a:ext cx="7321926" cy="2305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4FA40-DFCD-D0B9-A461-8FC8C9400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64" y="4616361"/>
            <a:ext cx="2095608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" y="1246909"/>
            <a:ext cx="8610600" cy="49300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Falcon9 Launch Sites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0EC43-73EF-7E5F-EFD5-27A1F720E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21" y="1496074"/>
            <a:ext cx="8407832" cy="4216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BE4FE-299F-F9F2-1D79-4EEBCC990804}"/>
              </a:ext>
            </a:extLst>
          </p:cNvPr>
          <p:cNvSpPr txBox="1"/>
          <p:nvPr/>
        </p:nvSpPr>
        <p:spPr>
          <a:xfrm>
            <a:off x="618621" y="6085934"/>
            <a:ext cx="11037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Observation: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Figure  displays global map with Falcon9 launch sites that are located in California &amp; Florida. Each site highlights the location and name  of the launch site.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60500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Falcon9 – Success/Failure Launch site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B3534-546F-F28C-8477-9D65D361F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4" y="1342530"/>
            <a:ext cx="8217322" cy="39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80BB9-A6EE-226C-8156-4BB424BA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1B3E1-6EC2-01F9-B303-3C3765BE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96C186-CC81-88B0-6CB8-1CDFCA334C2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121619"/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9F151824-8FD4-5FEE-B99B-6FB0A3256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4489066"/>
              </p:ext>
            </p:extLst>
          </p:nvPr>
        </p:nvGraphicFramePr>
        <p:xfrm>
          <a:off x="673768" y="1530417"/>
          <a:ext cx="10967369" cy="4995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7354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58D146-ACC7-830D-D160-DE12A4311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28518-E307-6CF6-DC7D-9965E6AD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5ED572-A44E-6237-9142-B898B8FF576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60500"/>
            <a:ext cx="12039905" cy="5397500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33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Observation</a:t>
            </a: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: Zooming a specific launch site  we can see green and red tags. Each green tag mean successful launch where red one represents failed launch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A14740-CFBE-EB0A-1755-9FF10B8A3BC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Falcon9 – Success/Failure Launch Map –Cont’d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9BF0D-E25C-F77E-8A4A-FE156A36F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86" y="1374081"/>
            <a:ext cx="5943905" cy="45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69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702718"/>
            <a:ext cx="11848700" cy="46536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Observation:Figure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shows distance between launch site and nearest coastline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Falcon9 – Launch Site Proximity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120E5-E8E5-246B-B03F-5B36A3C35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19" y="1702719"/>
            <a:ext cx="7093315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13788"/>
            <a:ext cx="11896825" cy="51506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‘KSC LC-39A’ has the highest 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‘CCAFS SLC-40’ has the lowest 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Sites – Launch Success</a:t>
            </a:r>
          </a:p>
        </p:txBody>
      </p:sp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5B402F7-F0A4-56AD-6B26-8B7BCBF0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" y="1413788"/>
            <a:ext cx="9892521" cy="358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 ‘KSC LC-39A’  has highest success rate 76.9% and failure rate 23.1%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– Highest Launch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B742A-D7D1-02CD-3C22-D9B71FC5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6" y="1267086"/>
            <a:ext cx="11673828" cy="35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1463688" cy="482543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Observation: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launches falls under payload mass range 2000 - 5500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5CC17-91B3-8E52-0115-37BADAF9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364" y="1309354"/>
            <a:ext cx="4218385" cy="2715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0B78A-3663-991D-781D-01B0BAEF8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08" y="2666995"/>
            <a:ext cx="4597636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337912"/>
            <a:ext cx="11502189" cy="4556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Based on the accuracy score and evidence from bar chart ‘Decision Tree algorithm’ has highest classification score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71D85-A81F-AB7D-D5CE-63242660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81" y="1549662"/>
            <a:ext cx="1828894" cy="1799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8555C-988C-8EB9-F901-387B98B9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191" y="1492916"/>
            <a:ext cx="3949903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2526" y="1386038"/>
            <a:ext cx="9477375" cy="50628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general classifier is correctly predicted for about 83.4% of the time (True positive + True Negative /Total =  12 + 3 /18) and error rate  16.6% (False Positive + False Negative /Total =  3+0 /18)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1D8064-0261-0374-D0E1-B38BAD95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57" y="1386038"/>
            <a:ext cx="4540483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11867949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 #1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2400" dirty="0">
                <a:solidFill>
                  <a:srgbClr val="121619"/>
                </a:solidFill>
              </a:rPr>
              <a:t>The study successfully predicted Falcon 9 first-stage landing outcomes using launch and mission features, helping estimate launch costs.</a:t>
            </a:r>
            <a:endParaRPr lang="en-US" sz="2200" dirty="0">
              <a:solidFill>
                <a:srgbClr val="12161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121619"/>
                </a:solidFill>
                <a:latin typeface="Abadi" panose="020B0604020104020204" pitchFamily="34" charset="0"/>
              </a:rPr>
              <a:t>Insight#2</a:t>
            </a:r>
            <a:r>
              <a:rPr lang="en-US" sz="2200" dirty="0">
                <a:solidFill>
                  <a:srgbClr val="121619"/>
                </a:solidFill>
                <a:latin typeface="Abadi" panose="020B0604020104020204" pitchFamily="34" charset="0"/>
              </a:rPr>
              <a:t> :</a:t>
            </a:r>
            <a:r>
              <a:rPr lang="en-US" sz="2400" dirty="0">
                <a:solidFill>
                  <a:srgbClr val="121619"/>
                </a:solidFill>
              </a:rPr>
              <a:t>Landing and launch success rates improved significantly over time (≈80% from 2013–2020)</a:t>
            </a:r>
            <a:endParaRPr lang="en-US" sz="2200" dirty="0">
              <a:solidFill>
                <a:srgbClr val="12161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121619"/>
                </a:solidFill>
                <a:latin typeface="Abadi" panose="020B0604020104020204" pitchFamily="34" charset="0"/>
              </a:rPr>
              <a:t>Insight#3</a:t>
            </a:r>
            <a:r>
              <a:rPr lang="en-US" sz="2200" dirty="0">
                <a:solidFill>
                  <a:srgbClr val="121619"/>
                </a:solidFill>
                <a:latin typeface="Abadi" panose="020B0604020104020204" pitchFamily="34" charset="0"/>
              </a:rPr>
              <a:t>:</a:t>
            </a:r>
            <a:r>
              <a:rPr lang="en-US" sz="2400" dirty="0">
                <a:solidFill>
                  <a:srgbClr val="121619"/>
                </a:solidFill>
              </a:rPr>
              <a:t>Success varies by launch site and orbit type, while payload mass shows no strong correlation with landing success.</a:t>
            </a:r>
            <a:endParaRPr lang="en-US" sz="2200" dirty="0">
              <a:solidFill>
                <a:srgbClr val="121619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121619"/>
                </a:solidFill>
                <a:latin typeface="Abadi" panose="020B0604020104020204" pitchFamily="34" charset="0"/>
              </a:rPr>
              <a:t>Insight#4</a:t>
            </a:r>
            <a:r>
              <a:rPr lang="en-US" sz="2200" dirty="0">
                <a:solidFill>
                  <a:srgbClr val="121619"/>
                </a:solidFill>
                <a:latin typeface="Abadi" panose="020B0604020104020204" pitchFamily="34" charset="0"/>
              </a:rPr>
              <a:t>:</a:t>
            </a:r>
            <a:r>
              <a:rPr lang="en-US" sz="2400" dirty="0">
                <a:solidFill>
                  <a:srgbClr val="121619"/>
                </a:solidFill>
              </a:rPr>
              <a:t>The Decision Tree model performed best among all models, achieving ~83% accuracy on test data, with potential for improvement using more data.</a:t>
            </a:r>
            <a:endParaRPr lang="en-US" sz="2200" dirty="0">
              <a:solidFill>
                <a:srgbClr val="121619"/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B2B16-12E1-975D-9C19-54D71E050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4720E-C8BA-64F9-2FA6-5ED17293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A0B634-01FE-D92C-D2F3-C98CDE0F39A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12161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EF55B-D11C-E6A0-A46E-DEF3BE58B3DF}"/>
              </a:ext>
            </a:extLst>
          </p:cNvPr>
          <p:cNvSpPr txBox="1">
            <a:spLocks/>
          </p:cNvSpPr>
          <p:nvPr/>
        </p:nvSpPr>
        <p:spPr>
          <a:xfrm>
            <a:off x="174660" y="1520575"/>
            <a:ext cx="11837668" cy="50438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Collection: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First stage of SpaceX Falcon9 was collected mainly from SpaceX API and  Web Scraping from Wikipedia Article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Wrangling: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process involved handling missing values, standardizing format.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              Key features were extracted and new features engineered to enrich the dataset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Exploratory Data Analysis(EDA) 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process was performed using Visualization and SQL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 diagrams and dashboard were created using Folium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Analysis was performed using Classification Algorithms on ML models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lvl="0" indent="0">
              <a:lnSpc>
                <a:spcPct val="100000"/>
              </a:lnSpc>
              <a:buNone/>
              <a:defRPr cap="all"/>
            </a:pP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URL: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ddivya2025/IBM-Applied-Data-Science-Capstone-Project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3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4660" y="1520575"/>
            <a:ext cx="6030931" cy="4505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33F92-2B88-40EA-5BAA-10A94723F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10" y="1671338"/>
            <a:ext cx="9045227" cy="39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503C7-3C88-63C9-0C5E-F988AF70E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28F6C-BD7E-26CF-0DE5-B224197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D71EE2-563D-9E9B-797A-711B170E29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96010" y="1448257"/>
            <a:ext cx="5311738" cy="4577894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52BDF-FD46-1FF0-8522-CF8AB88D19E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4660" y="1520575"/>
            <a:ext cx="6030931" cy="45055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Step 1: Initiate API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Python requests library to connect to SpaceX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/>
              </a:rPr>
              <a:t>https://api.spacexdata.com/v4/launches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(Source URL)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Step 2: Initiate API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JSON response to Python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dictionary.Step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1: Initiate API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key fields like launch date/Launch Site /Payload Mass/Rockey Type,/outcome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Step 3: Initiate API Request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Save data into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Export as CSV or store in a database for further analysis.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 </a:t>
            </a:r>
            <a:r>
              <a:rPr lang="en-US" sz="2100" dirty="0">
                <a:hlinkClick r:id="rId5" tooltip="1.Data Collection API.ipynb"/>
              </a:rPr>
              <a:t>1.Data Collection </a:t>
            </a:r>
            <a:r>
              <a:rPr lang="en-US" sz="2100" dirty="0" err="1">
                <a:hlinkClick r:id="rId5" tooltip="1.Data Collection API.ipynb"/>
              </a:rPr>
              <a:t>API.ipynb</a:t>
            </a:r>
            <a:endParaRPr lang="en-US" sz="21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428C6A-DDD3-EB54-D408-0689F953590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096A1-C6FC-BD17-BB1D-E61A0E39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010" y="1448256"/>
            <a:ext cx="5311738" cy="45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4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1600" y="1603693"/>
            <a:ext cx="6990080" cy="49291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Step1:Initiate </a:t>
            </a: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endParaRPr lang="en-US" sz="14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Python’s request library to fetch HTML content from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Source url: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https://en.wikipedia.org/wiki/List_of_Falcon_9_and_Falcon_Heavy_launches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 2: Parse HTML page info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parse the HTML content.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the HTML table containing Falcon 9 launch records.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 3: Convert to Pandas </a:t>
            </a: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4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the extracted HTML table into a pandas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 and format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ensuring data consistency.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r>
              <a:rPr lang="en-US" sz="1600" dirty="0">
                <a:hlinkClick r:id="rId4" tooltip="2. Webscraping.ipynb"/>
              </a:rPr>
              <a:t>2. </a:t>
            </a:r>
            <a:r>
              <a:rPr lang="en-US" sz="1600" dirty="0" err="1">
                <a:hlinkClick r:id="rId4" tooltip="2. Webscraping.ipynb"/>
              </a:rPr>
              <a:t>Webscraping.ipynb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7091680" y="1792288"/>
            <a:ext cx="4279582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AAFAE7-592C-EA4D-09BA-583E7277E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680" y="1787328"/>
            <a:ext cx="4279582" cy="42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2333</Words>
  <Application>Microsoft Office PowerPoint</Application>
  <PresentationFormat>Widescreen</PresentationFormat>
  <Paragraphs>490</Paragraphs>
  <Slides>50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Abadi</vt:lpstr>
      <vt:lpstr>Aptos Display</vt:lpstr>
      <vt:lpstr>Arial</vt:lpstr>
      <vt:lpstr>Calibri</vt:lpstr>
      <vt:lpstr>Calibri Light</vt:lpstr>
      <vt:lpstr>IBM Plex Mono SemiBold</vt:lpstr>
      <vt:lpstr>Wingdings</vt:lpstr>
      <vt:lpstr>Custom Design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Damodaran, Divya (PCL)</cp:lastModifiedBy>
  <cp:revision>244</cp:revision>
  <dcterms:created xsi:type="dcterms:W3CDTF">2021-04-29T18:58:34Z</dcterms:created>
  <dcterms:modified xsi:type="dcterms:W3CDTF">2025-12-24T03:17:25Z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